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87" r:id="rId2"/>
    <p:sldId id="286" r:id="rId3"/>
    <p:sldId id="278" r:id="rId4"/>
    <p:sldId id="282" r:id="rId5"/>
    <p:sldId id="260" r:id="rId6"/>
    <p:sldId id="257" r:id="rId7"/>
    <p:sldId id="262" r:id="rId8"/>
    <p:sldId id="263" r:id="rId9"/>
    <p:sldId id="283" r:id="rId10"/>
    <p:sldId id="264" r:id="rId11"/>
    <p:sldId id="261" r:id="rId12"/>
    <p:sldId id="265" r:id="rId13"/>
    <p:sldId id="266" r:id="rId14"/>
    <p:sldId id="284" r:id="rId15"/>
    <p:sldId id="267" r:id="rId16"/>
    <p:sldId id="268" r:id="rId17"/>
    <p:sldId id="269" r:id="rId18"/>
    <p:sldId id="270" r:id="rId19"/>
    <p:sldId id="285" r:id="rId20"/>
    <p:sldId id="271" r:id="rId21"/>
    <p:sldId id="272" r:id="rId22"/>
    <p:sldId id="273" r:id="rId23"/>
    <p:sldId id="274" r:id="rId24"/>
    <p:sldId id="288" r:id="rId25"/>
    <p:sldId id="275" r:id="rId26"/>
    <p:sldId id="276" r:id="rId27"/>
    <p:sldId id="277" r:id="rId28"/>
    <p:sldId id="279" r:id="rId29"/>
    <p:sldId id="280" r:id="rId30"/>
    <p:sldId id="281"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A9EE96-176B-43C1-95C5-AE0DB4268DB3}" type="datetimeFigureOut">
              <a:rPr lang="en-US" smtClean="0"/>
              <a:t>12/19/2020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3859692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A9EE96-176B-43C1-95C5-AE0DB4268DB3}" type="datetimeFigureOut">
              <a:rPr lang="en-US" smtClean="0"/>
              <a:t>12/19/2020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2289634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A9EE96-176B-43C1-95C5-AE0DB4268DB3}" type="datetimeFigureOut">
              <a:rPr lang="en-US" smtClean="0"/>
              <a:t>12/19/2020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A1262-3302-4D9C-8DBA-4573F072DB7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84648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A9EE96-176B-43C1-95C5-AE0DB4268DB3}" type="datetimeFigureOut">
              <a:rPr lang="en-US" smtClean="0"/>
              <a:t>12/19/2020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664878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A9EE96-176B-43C1-95C5-AE0DB4268DB3}" type="datetimeFigureOut">
              <a:rPr lang="en-US" smtClean="0"/>
              <a:t>12/19/2020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A1262-3302-4D9C-8DBA-4573F072DB7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562858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A9EE96-176B-43C1-95C5-AE0DB4268DB3}" type="datetimeFigureOut">
              <a:rPr lang="en-US" smtClean="0"/>
              <a:t>12/19/2020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32383961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A9EE96-176B-43C1-95C5-AE0DB4268DB3}" type="datetimeFigureOut">
              <a:rPr lang="en-US" smtClean="0"/>
              <a:t>12/19/2020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30491985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A9EE96-176B-43C1-95C5-AE0DB4268DB3}" type="datetimeFigureOut">
              <a:rPr lang="en-US" smtClean="0"/>
              <a:t>12/19/2020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1772011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A9EE96-176B-43C1-95C5-AE0DB4268DB3}" type="datetimeFigureOut">
              <a:rPr lang="en-US" smtClean="0"/>
              <a:t>12/19/2020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1592640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A9EE96-176B-43C1-95C5-AE0DB4268DB3}" type="datetimeFigureOut">
              <a:rPr lang="en-US" smtClean="0"/>
              <a:t>12/19/2020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2514275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A9EE96-176B-43C1-95C5-AE0DB4268DB3}" type="datetimeFigureOut">
              <a:rPr lang="en-US" smtClean="0"/>
              <a:t>12/19/2020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309579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A9EE96-176B-43C1-95C5-AE0DB4268DB3}" type="datetimeFigureOut">
              <a:rPr lang="en-US" smtClean="0"/>
              <a:t>12/19/2020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4261799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A9EE96-176B-43C1-95C5-AE0DB4268DB3}" type="datetimeFigureOut">
              <a:rPr lang="en-US" smtClean="0"/>
              <a:t>12/19/2020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106995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A9EE96-176B-43C1-95C5-AE0DB4268DB3}" type="datetimeFigureOut">
              <a:rPr lang="en-US" smtClean="0"/>
              <a:t>12/19/2020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15617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A9EE96-176B-43C1-95C5-AE0DB4268DB3}" type="datetimeFigureOut">
              <a:rPr lang="en-US" smtClean="0"/>
              <a:t>12/19/2020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294578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A9EE96-176B-43C1-95C5-AE0DB4268DB3}" type="datetimeFigureOut">
              <a:rPr lang="en-US" smtClean="0"/>
              <a:t>12/19/2020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CA1262-3302-4D9C-8DBA-4573F072DB74}" type="slidenum">
              <a:rPr lang="en-US" smtClean="0"/>
              <a:t>‹#›</a:t>
            </a:fld>
            <a:endParaRPr lang="en-US"/>
          </a:p>
        </p:txBody>
      </p:sp>
    </p:spTree>
    <p:extLst>
      <p:ext uri="{BB962C8B-B14F-4D97-AF65-F5344CB8AC3E}">
        <p14:creationId xmlns:p14="http://schemas.microsoft.com/office/powerpoint/2010/main" val="3184749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7A9EE96-176B-43C1-95C5-AE0DB4268DB3}" type="datetimeFigureOut">
              <a:rPr lang="en-US" smtClean="0"/>
              <a:t>12/19/2020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DCA1262-3302-4D9C-8DBA-4573F072DB74}" type="slidenum">
              <a:rPr lang="en-US" smtClean="0"/>
              <a:t>‹#›</a:t>
            </a:fld>
            <a:endParaRPr lang="en-US"/>
          </a:p>
        </p:txBody>
      </p:sp>
    </p:spTree>
    <p:extLst>
      <p:ext uri="{BB962C8B-B14F-4D97-AF65-F5344CB8AC3E}">
        <p14:creationId xmlns:p14="http://schemas.microsoft.com/office/powerpoint/2010/main" val="145646198"/>
      </p:ext>
    </p:extLst>
  </p:cSld>
  <p:clrMap bg1="dk1" tx1="lt1" bg2="dk2" tx2="lt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 id="2147483776" r:id="rId15"/>
    <p:sldLayoutId id="214748377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3F0FF-6412-440B-8710-41E6A3CE42B9}"/>
              </a:ext>
            </a:extLst>
          </p:cNvPr>
          <p:cNvSpPr>
            <a:spLocks noGrp="1"/>
          </p:cNvSpPr>
          <p:nvPr>
            <p:ph type="ctrTitle"/>
          </p:nvPr>
        </p:nvSpPr>
        <p:spPr>
          <a:xfrm>
            <a:off x="1507067" y="1140903"/>
            <a:ext cx="7766936" cy="2489415"/>
          </a:xfrm>
        </p:spPr>
        <p:txBody>
          <a:bodyPr/>
          <a:lstStyle/>
          <a:p>
            <a:pPr algn="ctr"/>
            <a:r>
              <a:rPr lang="en-US" sz="4000" dirty="0"/>
              <a:t>CEIS 106 Course Project  Navigating Linux Operating System</a:t>
            </a:r>
          </a:p>
        </p:txBody>
      </p:sp>
      <p:sp>
        <p:nvSpPr>
          <p:cNvPr id="3" name="Subtitle 2">
            <a:extLst>
              <a:ext uri="{FF2B5EF4-FFF2-40B4-BE49-F238E27FC236}">
                <a16:creationId xmlns:a16="http://schemas.microsoft.com/office/drawing/2014/main" id="{44EB6A1E-CCEA-46F7-A932-F1129F304DAD}"/>
              </a:ext>
            </a:extLst>
          </p:cNvPr>
          <p:cNvSpPr>
            <a:spLocks noGrp="1"/>
          </p:cNvSpPr>
          <p:nvPr>
            <p:ph type="subTitle" idx="1"/>
          </p:nvPr>
        </p:nvSpPr>
        <p:spPr>
          <a:xfrm>
            <a:off x="1507067" y="3807552"/>
            <a:ext cx="7766936" cy="1096899"/>
          </a:xfrm>
        </p:spPr>
        <p:txBody>
          <a:bodyPr>
            <a:normAutofit/>
          </a:bodyPr>
          <a:lstStyle/>
          <a:p>
            <a:pPr algn="ctr"/>
            <a:r>
              <a:rPr lang="en-US" sz="3600" dirty="0"/>
              <a:t>By Devaraj Kumar Daniel</a:t>
            </a:r>
          </a:p>
        </p:txBody>
      </p:sp>
    </p:spTree>
    <p:extLst>
      <p:ext uri="{BB962C8B-B14F-4D97-AF65-F5344CB8AC3E}">
        <p14:creationId xmlns:p14="http://schemas.microsoft.com/office/powerpoint/2010/main" val="644136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1070607" y="729151"/>
            <a:ext cx="8144414" cy="785949"/>
          </a:xfrm>
        </p:spPr>
        <p:txBody>
          <a:bodyPr>
            <a:noAutofit/>
          </a:bodyPr>
          <a:lstStyle/>
          <a:p>
            <a:r>
              <a:rPr lang="en-US" sz="4000" dirty="0"/>
              <a:t>Create a shell script</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1070607" y="1784963"/>
            <a:ext cx="7984615" cy="4343886"/>
          </a:xfrm>
        </p:spPr>
        <p:txBody>
          <a:bodyPr>
            <a:normAutofit/>
          </a:bodyPr>
          <a:lstStyle/>
          <a:p>
            <a:r>
              <a:rPr lang="en-US" sz="1800" dirty="0"/>
              <a:t>1. What are the file permissions of the script?</a:t>
            </a:r>
          </a:p>
          <a:p>
            <a:r>
              <a:rPr lang="en-US" dirty="0"/>
              <a:t>Answer here:</a:t>
            </a:r>
          </a:p>
          <a:p>
            <a:r>
              <a:rPr lang="en-US" dirty="0"/>
              <a:t>It has a read write (OWNER) - read write (GROUP) –read (EVERYONE ELSE) </a:t>
            </a:r>
          </a:p>
          <a:p>
            <a:r>
              <a:rPr lang="en-US" sz="1800" dirty="0"/>
              <a:t>2. What’s the name of the user-defined variable in the script?</a:t>
            </a:r>
          </a:p>
          <a:p>
            <a:r>
              <a:rPr lang="en-US" dirty="0"/>
              <a:t>Answer here:</a:t>
            </a:r>
          </a:p>
          <a:p>
            <a:r>
              <a:rPr lang="en-US" dirty="0"/>
              <a:t>text</a:t>
            </a:r>
          </a:p>
          <a:p>
            <a:endParaRPr lang="en-US" dirty="0"/>
          </a:p>
          <a:p>
            <a:r>
              <a:rPr lang="en-US" sz="1800" dirty="0"/>
              <a:t>3. Which redirection meta-character is used in the script? What does it do?</a:t>
            </a:r>
          </a:p>
          <a:p>
            <a:r>
              <a:rPr lang="en-US" dirty="0"/>
              <a:t>Answer here:</a:t>
            </a:r>
          </a:p>
          <a:p>
            <a:r>
              <a:rPr lang="en-US" dirty="0"/>
              <a:t>&gt;&gt;. It takes the output of whatever is on the left-hand side and puts it into a file</a:t>
            </a:r>
          </a:p>
          <a:p>
            <a:endParaRPr lang="en-US" dirty="0"/>
          </a:p>
        </p:txBody>
      </p:sp>
    </p:spTree>
    <p:extLst>
      <p:ext uri="{BB962C8B-B14F-4D97-AF65-F5344CB8AC3E}">
        <p14:creationId xmlns:p14="http://schemas.microsoft.com/office/powerpoint/2010/main" val="396524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836612" y="1023762"/>
            <a:ext cx="2739435" cy="1694448"/>
          </a:xfrm>
        </p:spPr>
        <p:txBody>
          <a:bodyPr>
            <a:normAutofit fontScale="90000"/>
          </a:bodyPr>
          <a:lstStyle/>
          <a:p>
            <a:r>
              <a:rPr lang="en-US" sz="4400" dirty="0"/>
              <a:t>Change script file permissions</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777888" y="3291610"/>
            <a:ext cx="9436069" cy="2688559"/>
          </a:xfrm>
        </p:spPr>
        <p:txBody>
          <a:bodyPr>
            <a:normAutofit/>
          </a:bodyPr>
          <a:lstStyle/>
          <a:p>
            <a:r>
              <a:rPr lang="en-US" sz="1400" dirty="0"/>
              <a:t>Nano is a text editor for </a:t>
            </a:r>
            <a:r>
              <a:rPr lang="en-US" sz="1400" dirty="0" err="1"/>
              <a:t>linux</a:t>
            </a:r>
            <a:r>
              <a:rPr lang="en-US" sz="1400" dirty="0"/>
              <a:t> similar to that of notepad on windows</a:t>
            </a:r>
          </a:p>
          <a:p>
            <a:r>
              <a:rPr lang="en-US" sz="1400" dirty="0"/>
              <a:t>Nano in this case is used to create a script called to do list</a:t>
            </a:r>
          </a:p>
          <a:p>
            <a:r>
              <a:rPr lang="en-US" sz="1400" dirty="0"/>
              <a:t>To begin the script the lines #!/bin/bash must be the first line and then your script comes after</a:t>
            </a:r>
          </a:p>
          <a:p>
            <a:r>
              <a:rPr lang="en-US" sz="1400" dirty="0"/>
              <a:t>The </a:t>
            </a:r>
            <a:r>
              <a:rPr lang="en-US" sz="1400" dirty="0" err="1"/>
              <a:t>chmod</a:t>
            </a:r>
            <a:r>
              <a:rPr lang="en-US" sz="1400" dirty="0"/>
              <a:t> command is used for the permissions for the script</a:t>
            </a:r>
          </a:p>
        </p:txBody>
      </p:sp>
      <p:pic>
        <p:nvPicPr>
          <p:cNvPr id="4" name="Picture 3" descr="Text&#10;&#10;Description automatically generated">
            <a:extLst>
              <a:ext uri="{FF2B5EF4-FFF2-40B4-BE49-F238E27FC236}">
                <a16:creationId xmlns:a16="http://schemas.microsoft.com/office/drawing/2014/main" id="{D2C0611A-79CC-49E3-AFC1-4FD71FC6C6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09563" y="577830"/>
            <a:ext cx="5004394" cy="2713780"/>
          </a:xfrm>
          <a:prstGeom prst="rect">
            <a:avLst/>
          </a:prstGeom>
        </p:spPr>
      </p:pic>
    </p:spTree>
    <p:extLst>
      <p:ext uri="{BB962C8B-B14F-4D97-AF65-F5344CB8AC3E}">
        <p14:creationId xmlns:p14="http://schemas.microsoft.com/office/powerpoint/2010/main" val="424938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839788" y="853443"/>
            <a:ext cx="2739435" cy="1885472"/>
          </a:xfrm>
        </p:spPr>
        <p:txBody>
          <a:bodyPr>
            <a:noAutofit/>
          </a:bodyPr>
          <a:lstStyle/>
          <a:p>
            <a:r>
              <a:rPr lang="en-US" sz="4000" dirty="0"/>
              <a:t>Set the PATH variable</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764286" y="4380849"/>
            <a:ext cx="9889732" cy="971328"/>
          </a:xfrm>
        </p:spPr>
        <p:txBody>
          <a:bodyPr>
            <a:normAutofit/>
          </a:bodyPr>
          <a:lstStyle/>
          <a:p>
            <a:r>
              <a:rPr lang="en-US" sz="1400" dirty="0"/>
              <a:t>PATH is an environment variable that contains a list of directories. When a command or script is called without an absolute or relative pathname, the shell searches the directories in the list for the executable file. If the file is not found, a “command not found” error message is displayed</a:t>
            </a:r>
          </a:p>
        </p:txBody>
      </p:sp>
      <p:pic>
        <p:nvPicPr>
          <p:cNvPr id="4" name="Picture 3" descr="Text&#10;&#10;Description automatically generated">
            <a:extLst>
              <a:ext uri="{FF2B5EF4-FFF2-40B4-BE49-F238E27FC236}">
                <a16:creationId xmlns:a16="http://schemas.microsoft.com/office/drawing/2014/main" id="{BC45EB87-693E-4357-AC14-0448BF94DB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00507" y="705255"/>
            <a:ext cx="5230922" cy="3172254"/>
          </a:xfrm>
          <a:prstGeom prst="rect">
            <a:avLst/>
          </a:prstGeom>
        </p:spPr>
      </p:pic>
    </p:spTree>
    <p:extLst>
      <p:ext uri="{BB962C8B-B14F-4D97-AF65-F5344CB8AC3E}">
        <p14:creationId xmlns:p14="http://schemas.microsoft.com/office/powerpoint/2010/main" val="3133006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836611" y="800175"/>
            <a:ext cx="2739435" cy="2454830"/>
          </a:xfrm>
        </p:spPr>
        <p:txBody>
          <a:bodyPr>
            <a:noAutofit/>
          </a:bodyPr>
          <a:lstStyle/>
          <a:p>
            <a:r>
              <a:rPr lang="en-US" sz="4000" dirty="0"/>
              <a:t>Make the PATH variable permanent</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1071502" y="4206905"/>
            <a:ext cx="9007150" cy="876823"/>
          </a:xfrm>
        </p:spPr>
        <p:txBody>
          <a:bodyPr>
            <a:normAutofit/>
          </a:bodyPr>
          <a:lstStyle/>
          <a:p>
            <a:r>
              <a:rPr lang="en-US" sz="1400" dirty="0"/>
              <a:t>One way of setting the PATH variable permanently is to modify the hidden .</a:t>
            </a:r>
            <a:r>
              <a:rPr lang="en-US" sz="1400" dirty="0" err="1"/>
              <a:t>bashrc</a:t>
            </a:r>
            <a:r>
              <a:rPr lang="en-US" sz="1400" dirty="0"/>
              <a:t> file which runs every time you open a new terminal window</a:t>
            </a:r>
          </a:p>
        </p:txBody>
      </p:sp>
      <p:pic>
        <p:nvPicPr>
          <p:cNvPr id="4" name="Picture 3" descr="Text&#10;&#10;Description automatically generated">
            <a:extLst>
              <a:ext uri="{FF2B5EF4-FFF2-40B4-BE49-F238E27FC236}">
                <a16:creationId xmlns:a16="http://schemas.microsoft.com/office/drawing/2014/main" id="{B6A509A1-FFDC-438D-A0E3-CF743C47C9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92117" y="800175"/>
            <a:ext cx="4986535" cy="3406730"/>
          </a:xfrm>
          <a:prstGeom prst="rect">
            <a:avLst/>
          </a:prstGeom>
        </p:spPr>
      </p:pic>
    </p:spTree>
    <p:extLst>
      <p:ext uri="{BB962C8B-B14F-4D97-AF65-F5344CB8AC3E}">
        <p14:creationId xmlns:p14="http://schemas.microsoft.com/office/powerpoint/2010/main" val="3588549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9" name="Rectangle 6">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D1E51B-FC03-4810-93D2-5931B48B71CD}"/>
              </a:ext>
            </a:extLst>
          </p:cNvPr>
          <p:cNvSpPr>
            <a:spLocks noGrp="1"/>
          </p:cNvSpPr>
          <p:nvPr>
            <p:ph type="ctrTitle"/>
          </p:nvPr>
        </p:nvSpPr>
        <p:spPr>
          <a:xfrm>
            <a:off x="1507066" y="999460"/>
            <a:ext cx="5698067" cy="4479852"/>
          </a:xfrm>
        </p:spPr>
        <p:txBody>
          <a:bodyPr anchor="ctr">
            <a:normAutofit/>
          </a:bodyPr>
          <a:lstStyle/>
          <a:p>
            <a:r>
              <a:rPr lang="en-US"/>
              <a:t>User Management in Linux</a:t>
            </a:r>
            <a:endParaRPr lang="en-US" dirty="0"/>
          </a:p>
        </p:txBody>
      </p:sp>
      <p:sp>
        <p:nvSpPr>
          <p:cNvPr id="20" name="Isosceles Triangle 8">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21" name="Straight Connector 10">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22" name="Isosceles Triangle 12">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07898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1761431" y="703700"/>
            <a:ext cx="8144414" cy="785949"/>
          </a:xfrm>
        </p:spPr>
        <p:txBody>
          <a:bodyPr>
            <a:noAutofit/>
          </a:bodyPr>
          <a:lstStyle/>
          <a:p>
            <a:r>
              <a:rPr lang="en-US" sz="4000" dirty="0"/>
              <a:t>Add users and groups in CLI</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1761431" y="1784963"/>
            <a:ext cx="8669138" cy="4343886"/>
          </a:xfrm>
        </p:spPr>
        <p:txBody>
          <a:bodyPr>
            <a:normAutofit/>
          </a:bodyPr>
          <a:lstStyle/>
          <a:p>
            <a:r>
              <a:rPr lang="en-US" sz="1800" dirty="0"/>
              <a:t>1. What does the –m option in the </a:t>
            </a:r>
            <a:r>
              <a:rPr lang="en-US" sz="1800" dirty="0" err="1"/>
              <a:t>useradd</a:t>
            </a:r>
            <a:r>
              <a:rPr lang="en-US" sz="1800" dirty="0"/>
              <a:t> command do?</a:t>
            </a:r>
          </a:p>
          <a:p>
            <a:r>
              <a:rPr lang="en-US" dirty="0"/>
              <a:t>Answer here:</a:t>
            </a:r>
          </a:p>
          <a:p>
            <a:r>
              <a:rPr lang="en-US" dirty="0"/>
              <a:t>-m option is to create the users home directory.</a:t>
            </a:r>
          </a:p>
          <a:p>
            <a:endParaRPr lang="en-US" sz="1800" dirty="0"/>
          </a:p>
          <a:p>
            <a:r>
              <a:rPr lang="en-US" sz="1800" dirty="0"/>
              <a:t>2. What does the -3 option in the tail command do?</a:t>
            </a:r>
          </a:p>
          <a:p>
            <a:r>
              <a:rPr lang="en-US" dirty="0"/>
              <a:t>Answer here:</a:t>
            </a:r>
          </a:p>
          <a:p>
            <a:r>
              <a:rPr lang="en-US" dirty="0"/>
              <a:t>It displays the last 3 lines of a file's information in this case the groups file information. The tail command in general will print the last 10 lines of a file</a:t>
            </a:r>
          </a:p>
          <a:p>
            <a:endParaRPr lang="en-US" dirty="0"/>
          </a:p>
          <a:p>
            <a:r>
              <a:rPr lang="en-US" sz="1800" dirty="0"/>
              <a:t>3. Which line of the /</a:t>
            </a:r>
            <a:r>
              <a:rPr lang="en-US" sz="1800" dirty="0" err="1"/>
              <a:t>etc</a:t>
            </a:r>
            <a:r>
              <a:rPr lang="en-US" sz="1800" dirty="0"/>
              <a:t>/group file lists members of the “students” group? Copy it here.</a:t>
            </a:r>
          </a:p>
          <a:p>
            <a:r>
              <a:rPr lang="en-US" dirty="0"/>
              <a:t>Answer here:</a:t>
            </a:r>
          </a:p>
          <a:p>
            <a:endParaRPr lang="en-US" dirty="0"/>
          </a:p>
          <a:p>
            <a:endParaRPr lang="en-US" dirty="0"/>
          </a:p>
        </p:txBody>
      </p:sp>
      <p:pic>
        <p:nvPicPr>
          <p:cNvPr id="5" name="Picture 4">
            <a:extLst>
              <a:ext uri="{FF2B5EF4-FFF2-40B4-BE49-F238E27FC236}">
                <a16:creationId xmlns:a16="http://schemas.microsoft.com/office/drawing/2014/main" id="{CCC48755-38DE-4925-95C1-61F32B2C94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7178" y="5553060"/>
            <a:ext cx="2819794" cy="209579"/>
          </a:xfrm>
          <a:prstGeom prst="rect">
            <a:avLst/>
          </a:prstGeom>
        </p:spPr>
      </p:pic>
    </p:spTree>
    <p:extLst>
      <p:ext uri="{BB962C8B-B14F-4D97-AF65-F5344CB8AC3E}">
        <p14:creationId xmlns:p14="http://schemas.microsoft.com/office/powerpoint/2010/main" val="701096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836612" y="1023762"/>
            <a:ext cx="2739435" cy="1694448"/>
          </a:xfrm>
        </p:spPr>
        <p:txBody>
          <a:bodyPr>
            <a:normAutofit fontScale="90000"/>
          </a:bodyPr>
          <a:lstStyle/>
          <a:p>
            <a:r>
              <a:rPr lang="en-US" sz="4400" dirty="0"/>
              <a:t>Test user and group settings</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836611" y="2940152"/>
            <a:ext cx="8903007" cy="2957309"/>
          </a:xfrm>
        </p:spPr>
        <p:txBody>
          <a:bodyPr>
            <a:normAutofit/>
          </a:bodyPr>
          <a:lstStyle/>
          <a:p>
            <a:r>
              <a:rPr lang="en-US" sz="2000" dirty="0"/>
              <a:t>The command cat allows the creation of files, view contents of files, and redirect output in the terminal or files</a:t>
            </a:r>
          </a:p>
          <a:p>
            <a:r>
              <a:rPr lang="en-US" sz="2000" dirty="0"/>
              <a:t>After modifying changing the ownership of the script </a:t>
            </a:r>
            <a:r>
              <a:rPr lang="en-US" sz="2000" dirty="0" err="1"/>
              <a:t>todolist</a:t>
            </a:r>
            <a:r>
              <a:rPr lang="en-US" sz="2000" dirty="0"/>
              <a:t> and adding another user account called </a:t>
            </a:r>
            <a:r>
              <a:rPr lang="en-US" sz="2000" dirty="0" err="1"/>
              <a:t>mary</a:t>
            </a:r>
            <a:r>
              <a:rPr lang="en-US" sz="2000" dirty="0"/>
              <a:t> to a group called students, I was able to run the script that previously belonged to my user account on the account </a:t>
            </a:r>
            <a:r>
              <a:rPr lang="en-US" sz="2000" dirty="0" err="1"/>
              <a:t>mary</a:t>
            </a:r>
            <a:endParaRPr lang="en-US" sz="2000" dirty="0"/>
          </a:p>
        </p:txBody>
      </p:sp>
      <p:pic>
        <p:nvPicPr>
          <p:cNvPr id="4" name="Picture 3" descr="Text&#10;&#10;Description automatically generated">
            <a:extLst>
              <a:ext uri="{FF2B5EF4-FFF2-40B4-BE49-F238E27FC236}">
                <a16:creationId xmlns:a16="http://schemas.microsoft.com/office/drawing/2014/main" id="{A7A4AE8A-2A5E-426E-A0EA-76DD01C726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0282" y="1294643"/>
            <a:ext cx="5029902" cy="1152686"/>
          </a:xfrm>
          <a:prstGeom prst="rect">
            <a:avLst/>
          </a:prstGeom>
        </p:spPr>
      </p:pic>
    </p:spTree>
    <p:extLst>
      <p:ext uri="{BB962C8B-B14F-4D97-AF65-F5344CB8AC3E}">
        <p14:creationId xmlns:p14="http://schemas.microsoft.com/office/powerpoint/2010/main" val="1407118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839788" y="853443"/>
            <a:ext cx="2739435" cy="1277198"/>
          </a:xfrm>
        </p:spPr>
        <p:txBody>
          <a:bodyPr>
            <a:noAutofit/>
          </a:bodyPr>
          <a:lstStyle/>
          <a:p>
            <a:r>
              <a:rPr lang="en-US" sz="4000" dirty="0"/>
              <a:t>Add users in GUI</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839788" y="2849899"/>
            <a:ext cx="8966942" cy="1420097"/>
          </a:xfrm>
        </p:spPr>
        <p:txBody>
          <a:bodyPr>
            <a:normAutofit/>
          </a:bodyPr>
          <a:lstStyle/>
          <a:p>
            <a:r>
              <a:rPr lang="en-US" sz="2000" dirty="0"/>
              <a:t>Like how we can change and manage users from the command line we can do the same thing from the </a:t>
            </a:r>
            <a:r>
              <a:rPr lang="en-US" sz="2000" dirty="0" err="1"/>
              <a:t>gui</a:t>
            </a:r>
            <a:r>
              <a:rPr lang="en-US" sz="2000" dirty="0"/>
              <a:t> that </a:t>
            </a:r>
            <a:r>
              <a:rPr lang="en-US" sz="2000" dirty="0" err="1"/>
              <a:t>linux</a:t>
            </a:r>
            <a:r>
              <a:rPr lang="en-US" sz="2000" dirty="0"/>
              <a:t> has. After adding user john to the student's group from the User Settings GUI we performed the same task of running the </a:t>
            </a:r>
            <a:r>
              <a:rPr lang="en-US" sz="2000" dirty="0" err="1"/>
              <a:t>todolist</a:t>
            </a:r>
            <a:r>
              <a:rPr lang="en-US" sz="2000" dirty="0"/>
              <a:t> script</a:t>
            </a:r>
          </a:p>
        </p:txBody>
      </p:sp>
      <p:pic>
        <p:nvPicPr>
          <p:cNvPr id="4" name="Picture 3" descr="Text&#10;&#10;Description automatically generated">
            <a:extLst>
              <a:ext uri="{FF2B5EF4-FFF2-40B4-BE49-F238E27FC236}">
                <a16:creationId xmlns:a16="http://schemas.microsoft.com/office/drawing/2014/main" id="{85A71714-170A-456C-815D-17EDDF5021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3542" y="1611456"/>
            <a:ext cx="4877481" cy="1038370"/>
          </a:xfrm>
          <a:prstGeom prst="rect">
            <a:avLst/>
          </a:prstGeom>
        </p:spPr>
      </p:pic>
    </p:spTree>
    <p:extLst>
      <p:ext uri="{BB962C8B-B14F-4D97-AF65-F5344CB8AC3E}">
        <p14:creationId xmlns:p14="http://schemas.microsoft.com/office/powerpoint/2010/main" val="514822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836611" y="800175"/>
            <a:ext cx="2739435" cy="1827615"/>
          </a:xfrm>
        </p:spPr>
        <p:txBody>
          <a:bodyPr>
            <a:noAutofit/>
          </a:bodyPr>
          <a:lstStyle/>
          <a:p>
            <a:r>
              <a:rPr lang="en-US" sz="4000" dirty="0"/>
              <a:t>Remove users and groups</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1180574" y="3375732"/>
            <a:ext cx="9830851" cy="1827615"/>
          </a:xfrm>
        </p:spPr>
        <p:txBody>
          <a:bodyPr>
            <a:normAutofit/>
          </a:bodyPr>
          <a:lstStyle/>
          <a:p>
            <a:r>
              <a:rPr lang="en-US" sz="2000" dirty="0"/>
              <a:t>Looking at the login screens to determine if we successfully created our user accounts to add to the student groups and then reconfirming that we can delete those accounts </a:t>
            </a:r>
          </a:p>
        </p:txBody>
      </p:sp>
      <p:sp>
        <p:nvSpPr>
          <p:cNvPr id="8" name="Picture Placeholder 5">
            <a:extLst>
              <a:ext uri="{FF2B5EF4-FFF2-40B4-BE49-F238E27FC236}">
                <a16:creationId xmlns:a16="http://schemas.microsoft.com/office/drawing/2014/main" id="{E6D10F4A-EF48-44E4-9E79-740983EE7B9D}"/>
              </a:ext>
            </a:extLst>
          </p:cNvPr>
          <p:cNvSpPr txBox="1">
            <a:spLocks/>
          </p:cNvSpPr>
          <p:nvPr/>
        </p:nvSpPr>
        <p:spPr>
          <a:xfrm>
            <a:off x="6313007" y="3375732"/>
            <a:ext cx="4354455" cy="2575557"/>
          </a:xfrm>
          <a:prstGeom prst="rect">
            <a:avLst/>
          </a:prstGeom>
        </p:spPr>
      </p:sp>
      <p:pic>
        <p:nvPicPr>
          <p:cNvPr id="5" name="Picture 4" descr="A screenshot of a cell phone&#10;&#10;Description automatically generated">
            <a:extLst>
              <a:ext uri="{FF2B5EF4-FFF2-40B4-BE49-F238E27FC236}">
                <a16:creationId xmlns:a16="http://schemas.microsoft.com/office/drawing/2014/main" id="{FD37D907-ACE9-4ECC-8EF3-F11D15213B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01239" y="809142"/>
            <a:ext cx="2351897" cy="2351897"/>
          </a:xfrm>
          <a:prstGeom prst="rect">
            <a:avLst/>
          </a:prstGeom>
        </p:spPr>
      </p:pic>
      <p:pic>
        <p:nvPicPr>
          <p:cNvPr id="10" name="Picture 9" descr="Graphical user interface, application&#10;&#10;Description automatically generated">
            <a:extLst>
              <a:ext uri="{FF2B5EF4-FFF2-40B4-BE49-F238E27FC236}">
                <a16:creationId xmlns:a16="http://schemas.microsoft.com/office/drawing/2014/main" id="{13BE71CF-44C5-488A-ACC9-FDDA2860E1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96388" y="879017"/>
            <a:ext cx="3715037" cy="2267266"/>
          </a:xfrm>
          <a:prstGeom prst="rect">
            <a:avLst/>
          </a:prstGeom>
        </p:spPr>
      </p:pic>
    </p:spTree>
    <p:extLst>
      <p:ext uri="{BB962C8B-B14F-4D97-AF65-F5344CB8AC3E}">
        <p14:creationId xmlns:p14="http://schemas.microsoft.com/office/powerpoint/2010/main" val="1698561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6F21E0-9F3F-4275-BBE8-16D48DE24D90}"/>
              </a:ext>
            </a:extLst>
          </p:cNvPr>
          <p:cNvSpPr>
            <a:spLocks noGrp="1"/>
          </p:cNvSpPr>
          <p:nvPr>
            <p:ph type="ctrTitle"/>
          </p:nvPr>
        </p:nvSpPr>
        <p:spPr>
          <a:xfrm>
            <a:off x="1507066" y="999460"/>
            <a:ext cx="5698067" cy="4479852"/>
          </a:xfrm>
        </p:spPr>
        <p:txBody>
          <a:bodyPr anchor="ctr">
            <a:normAutofit/>
          </a:bodyPr>
          <a:lstStyle/>
          <a:p>
            <a:r>
              <a:rPr lang="en-US" dirty="0"/>
              <a:t>Networking in Linux</a:t>
            </a:r>
          </a:p>
        </p:txBody>
      </p:sp>
      <p:sp>
        <p:nvSpPr>
          <p:cNvPr id="9" name="Isosceles Triangle 8">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1" name="Straight Connector 10">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13" name="Isosceles Triangle 12">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253988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590EF-3F10-4DCE-8460-A0E06BD1E196}"/>
              </a:ext>
            </a:extLst>
          </p:cNvPr>
          <p:cNvSpPr>
            <a:spLocks noGrp="1"/>
          </p:cNvSpPr>
          <p:nvPr>
            <p:ph type="title"/>
          </p:nvPr>
        </p:nvSpPr>
        <p:spPr/>
        <p:txBody>
          <a:bodyPr/>
          <a:lstStyle/>
          <a:p>
            <a:r>
              <a:rPr lang="en-US" dirty="0"/>
              <a:t>Table of Contents</a:t>
            </a:r>
          </a:p>
        </p:txBody>
      </p:sp>
      <p:sp>
        <p:nvSpPr>
          <p:cNvPr id="3" name="Content Placeholder 2">
            <a:extLst>
              <a:ext uri="{FF2B5EF4-FFF2-40B4-BE49-F238E27FC236}">
                <a16:creationId xmlns:a16="http://schemas.microsoft.com/office/drawing/2014/main" id="{413B46DC-1B55-4F27-9D4B-BD62F86D6E51}"/>
              </a:ext>
            </a:extLst>
          </p:cNvPr>
          <p:cNvSpPr>
            <a:spLocks noGrp="1"/>
          </p:cNvSpPr>
          <p:nvPr>
            <p:ph idx="1"/>
          </p:nvPr>
        </p:nvSpPr>
        <p:spPr>
          <a:xfrm>
            <a:off x="778002" y="1430746"/>
            <a:ext cx="8596668" cy="4697411"/>
          </a:xfrm>
        </p:spPr>
        <p:txBody>
          <a:bodyPr>
            <a:normAutofit/>
          </a:bodyPr>
          <a:lstStyle/>
          <a:p>
            <a:r>
              <a:rPr lang="en-US" dirty="0"/>
              <a:t>										  				Slide</a:t>
            </a:r>
          </a:p>
          <a:p>
            <a:r>
              <a:rPr lang="en-US" dirty="0"/>
              <a:t>Introduction											3</a:t>
            </a:r>
          </a:p>
          <a:p>
            <a:r>
              <a:rPr lang="en-US" dirty="0"/>
              <a:t>Navigating Linux File System							4-8</a:t>
            </a:r>
          </a:p>
          <a:p>
            <a:r>
              <a:rPr lang="en-US" dirty="0"/>
              <a:t>Shell Scripting in Linux									9-13</a:t>
            </a:r>
          </a:p>
          <a:p>
            <a:r>
              <a:rPr lang="en-US" dirty="0"/>
              <a:t>User Management in Linux								14-18</a:t>
            </a:r>
          </a:p>
          <a:p>
            <a:r>
              <a:rPr lang="en-US" dirty="0"/>
              <a:t>Networking in Linux			 						19-23</a:t>
            </a:r>
          </a:p>
          <a:p>
            <a:r>
              <a:rPr lang="en-US" dirty="0"/>
              <a:t>Performance Monitoring in Linux			 			24-27</a:t>
            </a:r>
          </a:p>
          <a:p>
            <a:r>
              <a:rPr lang="en-US" dirty="0"/>
              <a:t>Challenges of project									28</a:t>
            </a:r>
          </a:p>
          <a:p>
            <a:r>
              <a:rPr lang="en-US" dirty="0"/>
              <a:t>Career Skills acquired									29</a:t>
            </a:r>
          </a:p>
          <a:p>
            <a:r>
              <a:rPr lang="en-US" dirty="0"/>
              <a:t>Conclusion											30</a:t>
            </a:r>
          </a:p>
        </p:txBody>
      </p:sp>
    </p:spTree>
    <p:extLst>
      <p:ext uri="{BB962C8B-B14F-4D97-AF65-F5344CB8AC3E}">
        <p14:creationId xmlns:p14="http://schemas.microsoft.com/office/powerpoint/2010/main" val="719189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836612" y="853443"/>
            <a:ext cx="2739435" cy="2273534"/>
          </a:xfrm>
        </p:spPr>
        <p:txBody>
          <a:bodyPr>
            <a:normAutofit fontScale="90000"/>
          </a:bodyPr>
          <a:lstStyle/>
          <a:p>
            <a:r>
              <a:rPr lang="en-US" sz="4400" dirty="0"/>
              <a:t>Connect the Ubuntu VM to the Internet</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719166" y="3901340"/>
            <a:ext cx="10622750" cy="2688559"/>
          </a:xfrm>
        </p:spPr>
        <p:txBody>
          <a:bodyPr/>
          <a:lstStyle/>
          <a:p>
            <a:r>
              <a:rPr lang="en-US" sz="2000" dirty="0"/>
              <a:t>Before being able to connect my </a:t>
            </a:r>
            <a:r>
              <a:rPr lang="en-US" sz="2000" dirty="0" err="1"/>
              <a:t>linux</a:t>
            </a:r>
            <a:r>
              <a:rPr lang="en-US" sz="2000" dirty="0"/>
              <a:t> system to the internet, I had to adjust settings in my virtual machine for bridged mode. This will allow the virtual machine to use my host computers network card.</a:t>
            </a:r>
            <a:endParaRPr lang="en-US" dirty="0"/>
          </a:p>
        </p:txBody>
      </p:sp>
      <p:pic>
        <p:nvPicPr>
          <p:cNvPr id="4" name="Picture 3" descr="Graphical user interface, text, application, email&#10;&#10;Description automatically generated">
            <a:extLst>
              <a:ext uri="{FF2B5EF4-FFF2-40B4-BE49-F238E27FC236}">
                <a16:creationId xmlns:a16="http://schemas.microsoft.com/office/drawing/2014/main" id="{0D6BEBCC-0384-458B-BDB6-6B40FC7C83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76909" y="720167"/>
            <a:ext cx="7233619" cy="2929503"/>
          </a:xfrm>
          <a:prstGeom prst="rect">
            <a:avLst/>
          </a:prstGeom>
        </p:spPr>
      </p:pic>
    </p:spTree>
    <p:extLst>
      <p:ext uri="{BB962C8B-B14F-4D97-AF65-F5344CB8AC3E}">
        <p14:creationId xmlns:p14="http://schemas.microsoft.com/office/powerpoint/2010/main" val="1847388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961746" y="739211"/>
            <a:ext cx="6663478" cy="785949"/>
          </a:xfrm>
        </p:spPr>
        <p:txBody>
          <a:bodyPr>
            <a:noAutofit/>
          </a:bodyPr>
          <a:lstStyle/>
          <a:p>
            <a:r>
              <a:rPr lang="en-US" sz="4000" dirty="0"/>
              <a:t>Discover host IP configurations</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961746" y="1852488"/>
            <a:ext cx="5323645" cy="4182562"/>
          </a:xfrm>
        </p:spPr>
        <p:txBody>
          <a:bodyPr>
            <a:normAutofit fontScale="92500" lnSpcReduction="10000"/>
          </a:bodyPr>
          <a:lstStyle/>
          <a:p>
            <a:r>
              <a:rPr lang="en-US" sz="1900" dirty="0"/>
              <a:t>1. What is the IP address of your Ubuntu machine?</a:t>
            </a:r>
          </a:p>
          <a:p>
            <a:r>
              <a:rPr lang="en-US" dirty="0"/>
              <a:t>Answer here:</a:t>
            </a:r>
          </a:p>
          <a:p>
            <a:r>
              <a:rPr lang="en-US" dirty="0"/>
              <a:t>192.168.1.183</a:t>
            </a:r>
          </a:p>
          <a:p>
            <a:r>
              <a:rPr lang="en-US" sz="1900" dirty="0"/>
              <a:t>2. What is the IP address of its default gateway?</a:t>
            </a:r>
          </a:p>
          <a:p>
            <a:r>
              <a:rPr lang="en-US" dirty="0"/>
              <a:t>Answer here:</a:t>
            </a:r>
          </a:p>
          <a:p>
            <a:r>
              <a:rPr lang="en-US" dirty="0"/>
              <a:t>192.168.1.1</a:t>
            </a:r>
          </a:p>
          <a:p>
            <a:r>
              <a:rPr lang="en-US" sz="1900" dirty="0"/>
              <a:t>3. What is the IP address of its DHCP server?</a:t>
            </a:r>
          </a:p>
          <a:p>
            <a:r>
              <a:rPr lang="en-US" dirty="0"/>
              <a:t>Answer here:</a:t>
            </a:r>
          </a:p>
          <a:p>
            <a:r>
              <a:rPr lang="en-US" sz="1900" dirty="0"/>
              <a:t>192.168.1.183</a:t>
            </a:r>
          </a:p>
          <a:p>
            <a:r>
              <a:rPr lang="en-US" sz="1900" dirty="0"/>
              <a:t>4. What is the IP address of its DNS server?</a:t>
            </a:r>
          </a:p>
          <a:p>
            <a:r>
              <a:rPr lang="en-US" dirty="0"/>
              <a:t>Answer here:</a:t>
            </a:r>
          </a:p>
          <a:p>
            <a:r>
              <a:rPr lang="en-US" dirty="0"/>
              <a:t>192.168.1.1</a:t>
            </a:r>
          </a:p>
          <a:p>
            <a:endParaRPr lang="en-US" dirty="0"/>
          </a:p>
          <a:p>
            <a:endParaRPr lang="en-US" dirty="0"/>
          </a:p>
        </p:txBody>
      </p:sp>
      <p:pic>
        <p:nvPicPr>
          <p:cNvPr id="6" name="Picture 5" descr="Text&#10;&#10;Description automatically generated">
            <a:extLst>
              <a:ext uri="{FF2B5EF4-FFF2-40B4-BE49-F238E27FC236}">
                <a16:creationId xmlns:a16="http://schemas.microsoft.com/office/drawing/2014/main" id="{459FFFBD-1F77-467A-826F-3719954A65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852488"/>
            <a:ext cx="6033677" cy="3881749"/>
          </a:xfrm>
          <a:prstGeom prst="rect">
            <a:avLst/>
          </a:prstGeom>
        </p:spPr>
      </p:pic>
    </p:spTree>
    <p:extLst>
      <p:ext uri="{BB962C8B-B14F-4D97-AF65-F5344CB8AC3E}">
        <p14:creationId xmlns:p14="http://schemas.microsoft.com/office/powerpoint/2010/main" val="20098918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1397446" y="703700"/>
            <a:ext cx="8144414" cy="785949"/>
          </a:xfrm>
        </p:spPr>
        <p:txBody>
          <a:bodyPr>
            <a:noAutofit/>
          </a:bodyPr>
          <a:lstStyle/>
          <a:p>
            <a:r>
              <a:rPr lang="en-US" sz="4000" dirty="0"/>
              <a:t>Manage network interfaces</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1397445" y="1784963"/>
            <a:ext cx="9317901" cy="4118687"/>
          </a:xfrm>
        </p:spPr>
        <p:txBody>
          <a:bodyPr/>
          <a:lstStyle/>
          <a:p>
            <a:r>
              <a:rPr lang="en-US" sz="1800" dirty="0"/>
              <a:t>1. Which DHCP message is shown in the output of the </a:t>
            </a:r>
            <a:r>
              <a:rPr lang="en-US" sz="1800" b="1" dirty="0" err="1"/>
              <a:t>sudo</a:t>
            </a:r>
            <a:r>
              <a:rPr lang="en-US" sz="1800" b="1" dirty="0"/>
              <a:t> </a:t>
            </a:r>
            <a:r>
              <a:rPr lang="en-US" sz="1800" b="1" dirty="0" err="1"/>
              <a:t>dhclient</a:t>
            </a:r>
            <a:r>
              <a:rPr lang="en-US" sz="1800" b="1" dirty="0"/>
              <a:t> –v –r ens33</a:t>
            </a:r>
            <a:r>
              <a:rPr lang="en-US" sz="1800" dirty="0"/>
              <a:t> command?</a:t>
            </a:r>
          </a:p>
          <a:p>
            <a:r>
              <a:rPr lang="en-US" dirty="0"/>
              <a:t>Answer here:</a:t>
            </a:r>
          </a:p>
          <a:p>
            <a:endParaRPr lang="en-US" dirty="0"/>
          </a:p>
          <a:p>
            <a:endParaRPr lang="en-US" dirty="0"/>
          </a:p>
          <a:p>
            <a:endParaRPr lang="en-US" sz="1800" dirty="0"/>
          </a:p>
          <a:p>
            <a:r>
              <a:rPr lang="en-US" sz="1800" dirty="0"/>
              <a:t>2. Which four DHCP messages are shown in the output of the </a:t>
            </a:r>
            <a:r>
              <a:rPr lang="en-US" sz="1800" b="1" dirty="0" err="1"/>
              <a:t>sudo</a:t>
            </a:r>
            <a:r>
              <a:rPr lang="en-US" sz="1800" b="1" dirty="0"/>
              <a:t> </a:t>
            </a:r>
            <a:r>
              <a:rPr lang="en-US" sz="1800" b="1" dirty="0" err="1"/>
              <a:t>dhclient</a:t>
            </a:r>
            <a:r>
              <a:rPr lang="en-US" sz="1800" b="1" dirty="0"/>
              <a:t> –v ens33 </a:t>
            </a:r>
            <a:r>
              <a:rPr lang="en-US" sz="1800" dirty="0"/>
              <a:t>command?</a:t>
            </a:r>
          </a:p>
          <a:p>
            <a:r>
              <a:rPr lang="en-US" dirty="0"/>
              <a:t>Answer here:</a:t>
            </a:r>
          </a:p>
          <a:p>
            <a:endParaRPr lang="en-US" dirty="0"/>
          </a:p>
          <a:p>
            <a:endParaRPr lang="en-US" dirty="0"/>
          </a:p>
        </p:txBody>
      </p:sp>
      <p:pic>
        <p:nvPicPr>
          <p:cNvPr id="5" name="Picture 4" descr="Text&#10;&#10;Description automatically generated">
            <a:extLst>
              <a:ext uri="{FF2B5EF4-FFF2-40B4-BE49-F238E27FC236}">
                <a16:creationId xmlns:a16="http://schemas.microsoft.com/office/drawing/2014/main" id="{D877F411-7ED1-455D-904B-10B4E92A3C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3502" y="2169828"/>
            <a:ext cx="5291614" cy="1357960"/>
          </a:xfrm>
          <a:prstGeom prst="rect">
            <a:avLst/>
          </a:prstGeom>
        </p:spPr>
      </p:pic>
      <p:pic>
        <p:nvPicPr>
          <p:cNvPr id="8" name="Picture 7" descr="Text&#10;&#10;Description automatically generated">
            <a:extLst>
              <a:ext uri="{FF2B5EF4-FFF2-40B4-BE49-F238E27FC236}">
                <a16:creationId xmlns:a16="http://schemas.microsoft.com/office/drawing/2014/main" id="{EDE9845D-C66B-4F0C-B082-557157110F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3502" y="4258446"/>
            <a:ext cx="5020179" cy="1940518"/>
          </a:xfrm>
          <a:prstGeom prst="rect">
            <a:avLst/>
          </a:prstGeom>
        </p:spPr>
      </p:pic>
    </p:spTree>
    <p:extLst>
      <p:ext uri="{BB962C8B-B14F-4D97-AF65-F5344CB8AC3E}">
        <p14:creationId xmlns:p14="http://schemas.microsoft.com/office/powerpoint/2010/main" val="1455107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907636" y="1023762"/>
            <a:ext cx="2739435" cy="1694448"/>
          </a:xfrm>
        </p:spPr>
        <p:txBody>
          <a:bodyPr>
            <a:normAutofit fontScale="90000"/>
          </a:bodyPr>
          <a:lstStyle/>
          <a:p>
            <a:r>
              <a:rPr lang="en-US" sz="4400" dirty="0"/>
              <a:t>Use network utilities</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773411" y="4139791"/>
            <a:ext cx="10990251" cy="1496967"/>
          </a:xfrm>
        </p:spPr>
        <p:txBody>
          <a:bodyPr>
            <a:normAutofit lnSpcReduction="10000"/>
          </a:bodyPr>
          <a:lstStyle/>
          <a:p>
            <a:r>
              <a:rPr lang="en-US" sz="2000" dirty="0"/>
              <a:t>The traceroute command is used for tracing where a packet travels before it reaches its destination on a network in this case, we traced a packet traveling to DeVry's web server</a:t>
            </a:r>
          </a:p>
          <a:p>
            <a:r>
              <a:rPr lang="en-US" sz="2000" dirty="0"/>
              <a:t>The </a:t>
            </a:r>
            <a:r>
              <a:rPr lang="en-US" sz="2000" dirty="0" err="1"/>
              <a:t>nslookup</a:t>
            </a:r>
            <a:r>
              <a:rPr lang="en-US" sz="2000" dirty="0"/>
              <a:t> command is used to get information from the </a:t>
            </a:r>
            <a:r>
              <a:rPr lang="en-US" sz="2000" dirty="0" err="1"/>
              <a:t>dns</a:t>
            </a:r>
            <a:r>
              <a:rPr lang="en-US" sz="2000" dirty="0"/>
              <a:t> of a server</a:t>
            </a:r>
          </a:p>
          <a:p>
            <a:r>
              <a:rPr lang="en-US" sz="2000" dirty="0"/>
              <a:t>We used it in this case to lookup information from the </a:t>
            </a:r>
            <a:r>
              <a:rPr lang="en-US" sz="2000" dirty="0" err="1"/>
              <a:t>devry</a:t>
            </a:r>
            <a:r>
              <a:rPr lang="en-US" sz="2000" dirty="0"/>
              <a:t> </a:t>
            </a:r>
            <a:r>
              <a:rPr lang="en-US" sz="2000" dirty="0" err="1"/>
              <a:t>dns</a:t>
            </a:r>
            <a:endParaRPr lang="en-US" sz="2000" dirty="0"/>
          </a:p>
        </p:txBody>
      </p:sp>
      <p:pic>
        <p:nvPicPr>
          <p:cNvPr id="4" name="Picture 3" descr="Text&#10;&#10;Description automatically generated">
            <a:extLst>
              <a:ext uri="{FF2B5EF4-FFF2-40B4-BE49-F238E27FC236}">
                <a16:creationId xmlns:a16="http://schemas.microsoft.com/office/drawing/2014/main" id="{66C0EAB5-4662-4587-BD6D-F69F700C0F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47070" y="850872"/>
            <a:ext cx="3770987" cy="2976948"/>
          </a:xfrm>
          <a:prstGeom prst="rect">
            <a:avLst/>
          </a:prstGeom>
        </p:spPr>
      </p:pic>
      <p:pic>
        <p:nvPicPr>
          <p:cNvPr id="8" name="Picture 7" descr="Text&#10;&#10;Description automatically generated">
            <a:extLst>
              <a:ext uri="{FF2B5EF4-FFF2-40B4-BE49-F238E27FC236}">
                <a16:creationId xmlns:a16="http://schemas.microsoft.com/office/drawing/2014/main" id="{44B3915A-A1B1-4B83-A98D-C29589AF71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84893" y="850871"/>
            <a:ext cx="4112994" cy="2976948"/>
          </a:xfrm>
          <a:prstGeom prst="rect">
            <a:avLst/>
          </a:prstGeom>
        </p:spPr>
      </p:pic>
    </p:spTree>
    <p:extLst>
      <p:ext uri="{BB962C8B-B14F-4D97-AF65-F5344CB8AC3E}">
        <p14:creationId xmlns:p14="http://schemas.microsoft.com/office/powerpoint/2010/main" val="10236171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C6D810-2096-4505-A860-30D0CB75370D}"/>
              </a:ext>
            </a:extLst>
          </p:cNvPr>
          <p:cNvSpPr>
            <a:spLocks noGrp="1"/>
          </p:cNvSpPr>
          <p:nvPr>
            <p:ph type="ctrTitle"/>
          </p:nvPr>
        </p:nvSpPr>
        <p:spPr>
          <a:xfrm>
            <a:off x="1507066" y="999460"/>
            <a:ext cx="5698067" cy="4479852"/>
          </a:xfrm>
        </p:spPr>
        <p:txBody>
          <a:bodyPr anchor="ctr">
            <a:normAutofit/>
          </a:bodyPr>
          <a:lstStyle/>
          <a:p>
            <a:r>
              <a:rPr lang="en-US" sz="4000" dirty="0"/>
              <a:t>Performance Monitoring in Linux</a:t>
            </a:r>
          </a:p>
        </p:txBody>
      </p:sp>
      <p:sp>
        <p:nvSpPr>
          <p:cNvPr id="9" name="Isosceles Triangle 8">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1" name="Straight Connector 10">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13" name="Isosceles Triangle 12">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5504433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1455389" y="721564"/>
            <a:ext cx="6663478" cy="785949"/>
          </a:xfrm>
        </p:spPr>
        <p:txBody>
          <a:bodyPr>
            <a:noAutofit/>
          </a:bodyPr>
          <a:lstStyle/>
          <a:p>
            <a:r>
              <a:rPr lang="en-US" sz="4000" dirty="0"/>
              <a:t>Monitor Linux processes</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1455389" y="1732149"/>
            <a:ext cx="9109258" cy="4182562"/>
          </a:xfrm>
        </p:spPr>
        <p:txBody>
          <a:bodyPr>
            <a:normAutofit/>
          </a:bodyPr>
          <a:lstStyle/>
          <a:p>
            <a:r>
              <a:rPr lang="en-US" sz="1900" dirty="0"/>
              <a:t>1. What is the default action of the </a:t>
            </a:r>
            <a:r>
              <a:rPr lang="en-US" sz="1900" b="1" dirty="0"/>
              <a:t>15 SIGTERM </a:t>
            </a:r>
            <a:r>
              <a:rPr lang="en-US" sz="1900" dirty="0"/>
              <a:t>kill signal?</a:t>
            </a:r>
          </a:p>
          <a:p>
            <a:r>
              <a:rPr lang="en-US" dirty="0"/>
              <a:t>Answer here:</a:t>
            </a:r>
          </a:p>
          <a:p>
            <a:r>
              <a:rPr lang="en-US" dirty="0"/>
              <a:t>It kills the process</a:t>
            </a:r>
          </a:p>
          <a:p>
            <a:endParaRPr lang="en-US" dirty="0"/>
          </a:p>
          <a:p>
            <a:endParaRPr lang="en-US" dirty="0"/>
          </a:p>
          <a:p>
            <a:r>
              <a:rPr lang="en-US" sz="1900" dirty="0"/>
              <a:t>2. In the System Monitor window, click on </a:t>
            </a:r>
            <a:r>
              <a:rPr lang="en-US" sz="1900" b="1" dirty="0"/>
              <a:t>% CPU</a:t>
            </a:r>
            <a:r>
              <a:rPr lang="en-US" sz="1900" dirty="0"/>
              <a:t> to sort the processes by CPU load. Which process shows the highest percentage of CPU usage?</a:t>
            </a:r>
          </a:p>
          <a:p>
            <a:r>
              <a:rPr lang="en-US" dirty="0"/>
              <a:t>Answer here:</a:t>
            </a:r>
          </a:p>
          <a:p>
            <a:r>
              <a:rPr lang="en-US" dirty="0"/>
              <a:t>The GNOME-SHELL</a:t>
            </a:r>
          </a:p>
          <a:p>
            <a:endParaRPr lang="en-US" dirty="0"/>
          </a:p>
        </p:txBody>
      </p:sp>
    </p:spTree>
    <p:extLst>
      <p:ext uri="{BB962C8B-B14F-4D97-AF65-F5344CB8AC3E}">
        <p14:creationId xmlns:p14="http://schemas.microsoft.com/office/powerpoint/2010/main" val="28783722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1397446" y="703700"/>
            <a:ext cx="8144414" cy="785949"/>
          </a:xfrm>
        </p:spPr>
        <p:txBody>
          <a:bodyPr>
            <a:noAutofit/>
          </a:bodyPr>
          <a:lstStyle/>
          <a:p>
            <a:r>
              <a:rPr lang="en-US" sz="4000" dirty="0"/>
              <a:t>Monitor user activities</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1397445" y="1784963"/>
            <a:ext cx="9317901" cy="4118687"/>
          </a:xfrm>
        </p:spPr>
        <p:txBody>
          <a:bodyPr>
            <a:normAutofit lnSpcReduction="10000"/>
          </a:bodyPr>
          <a:lstStyle/>
          <a:p>
            <a:r>
              <a:rPr lang="en-US" sz="1800" dirty="0"/>
              <a:t>Issue the </a:t>
            </a:r>
            <a:r>
              <a:rPr lang="en-US" sz="1800" b="1" dirty="0" err="1"/>
              <a:t>sudo</a:t>
            </a:r>
            <a:r>
              <a:rPr lang="en-US" sz="1800" b="1" dirty="0"/>
              <a:t> </a:t>
            </a:r>
            <a:r>
              <a:rPr lang="en-US" sz="1800" b="1" dirty="0" err="1"/>
              <a:t>accton</a:t>
            </a:r>
            <a:r>
              <a:rPr lang="en-US" sz="1800" b="1" dirty="0"/>
              <a:t> on </a:t>
            </a:r>
            <a:r>
              <a:rPr lang="en-US" sz="1800" dirty="0"/>
              <a:t>command to turn on GNC accounting. Enter </a:t>
            </a:r>
            <a:r>
              <a:rPr lang="en-US" sz="1800" b="1" dirty="0" err="1"/>
              <a:t>lastcomm</a:t>
            </a:r>
            <a:r>
              <a:rPr lang="en-US" sz="1800" b="1" dirty="0"/>
              <a:t> apt</a:t>
            </a:r>
            <a:r>
              <a:rPr lang="en-US" sz="1800" dirty="0"/>
              <a:t> to check if the apt command was executed before. Remember to turn off GNC accounting (</a:t>
            </a:r>
            <a:r>
              <a:rPr lang="en-US" sz="1800" b="1" dirty="0" err="1"/>
              <a:t>sudo</a:t>
            </a:r>
            <a:r>
              <a:rPr lang="en-US" sz="1800" b="1" dirty="0"/>
              <a:t> </a:t>
            </a:r>
            <a:r>
              <a:rPr lang="en-US" sz="1800" b="1" dirty="0" err="1"/>
              <a:t>accton</a:t>
            </a:r>
            <a:r>
              <a:rPr lang="en-US" sz="1800" b="1" dirty="0"/>
              <a:t> off</a:t>
            </a:r>
            <a:r>
              <a:rPr lang="en-US" sz="1800" dirty="0"/>
              <a:t>) after answering the questions.</a:t>
            </a:r>
          </a:p>
          <a:p>
            <a:r>
              <a:rPr lang="en-US" sz="1800" dirty="0"/>
              <a:t>1. What flag value is displayed in the output?</a:t>
            </a:r>
          </a:p>
          <a:p>
            <a:r>
              <a:rPr lang="en-US" dirty="0"/>
              <a:t>Answer here:</a:t>
            </a:r>
          </a:p>
          <a:p>
            <a:endParaRPr lang="en-US" dirty="0"/>
          </a:p>
          <a:p>
            <a:endParaRPr lang="en-US" sz="1800" dirty="0"/>
          </a:p>
          <a:p>
            <a:r>
              <a:rPr lang="en-US" sz="1800" dirty="0"/>
              <a:t>S and F</a:t>
            </a:r>
          </a:p>
          <a:p>
            <a:r>
              <a:rPr lang="en-US" sz="1800" dirty="0"/>
              <a:t>2. Why is the name of the user who ran the processes shown as root, not your username?</a:t>
            </a:r>
          </a:p>
          <a:p>
            <a:r>
              <a:rPr lang="en-US" dirty="0"/>
              <a:t>Answer here:</a:t>
            </a:r>
          </a:p>
          <a:p>
            <a:r>
              <a:rPr lang="en-US" dirty="0"/>
              <a:t>Because we used the </a:t>
            </a:r>
            <a:r>
              <a:rPr lang="en-US" dirty="0" err="1"/>
              <a:t>sudo</a:t>
            </a:r>
            <a:r>
              <a:rPr lang="en-US" dirty="0"/>
              <a:t> command with apt. In my opinion, how I remember how </a:t>
            </a:r>
            <a:r>
              <a:rPr lang="en-US" dirty="0" err="1"/>
              <a:t>sudo</a:t>
            </a:r>
            <a:r>
              <a:rPr lang="en-US" dirty="0"/>
              <a:t> works is that SUDO stands for super user do, which give temporary permission to act as the super user which is root. Therefore we enter our password when doing this so we can get temporary access to SUPER USER</a:t>
            </a:r>
            <a:r>
              <a:rPr lang="en-US"/>
              <a:t>. </a:t>
            </a:r>
            <a:endParaRPr lang="en-US" dirty="0"/>
          </a:p>
        </p:txBody>
      </p:sp>
      <p:pic>
        <p:nvPicPr>
          <p:cNvPr id="4" name="Picture 3">
            <a:extLst>
              <a:ext uri="{FF2B5EF4-FFF2-40B4-BE49-F238E27FC236}">
                <a16:creationId xmlns:a16="http://schemas.microsoft.com/office/drawing/2014/main" id="{BEE1D169-3C77-4408-A399-6A1EFB6D0E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6654" y="3425148"/>
            <a:ext cx="6096851" cy="419158"/>
          </a:xfrm>
          <a:prstGeom prst="rect">
            <a:avLst/>
          </a:prstGeom>
        </p:spPr>
      </p:pic>
    </p:spTree>
    <p:extLst>
      <p:ext uri="{BB962C8B-B14F-4D97-AF65-F5344CB8AC3E}">
        <p14:creationId xmlns:p14="http://schemas.microsoft.com/office/powerpoint/2010/main" val="27334243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907635" y="886006"/>
            <a:ext cx="2758843" cy="2301077"/>
          </a:xfrm>
        </p:spPr>
        <p:txBody>
          <a:bodyPr>
            <a:normAutofit fontScale="90000"/>
          </a:bodyPr>
          <a:lstStyle/>
          <a:p>
            <a:r>
              <a:rPr lang="en-US" sz="4400" dirty="0"/>
              <a:t>Monitor network bandwidth usage</a:t>
            </a: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907634" y="3492201"/>
            <a:ext cx="9496303" cy="3084768"/>
          </a:xfrm>
        </p:spPr>
        <p:txBody>
          <a:bodyPr/>
          <a:lstStyle/>
          <a:p>
            <a:r>
              <a:rPr lang="en-US" sz="2000" dirty="0"/>
              <a:t>Using the </a:t>
            </a:r>
            <a:r>
              <a:rPr lang="en-US" sz="2000" dirty="0" err="1"/>
              <a:t>iftop</a:t>
            </a:r>
            <a:r>
              <a:rPr lang="en-US" sz="2000" dirty="0"/>
              <a:t> utility, we can view traffic on a network</a:t>
            </a:r>
          </a:p>
          <a:p>
            <a:r>
              <a:rPr lang="en-US" sz="2000" dirty="0"/>
              <a:t>In this case we viewed the traffic by </a:t>
            </a:r>
            <a:r>
              <a:rPr lang="en-US" sz="2000" dirty="0" err="1"/>
              <a:t>ip</a:t>
            </a:r>
            <a:r>
              <a:rPr lang="en-US" sz="2000" dirty="0"/>
              <a:t> instead of its </a:t>
            </a:r>
            <a:r>
              <a:rPr lang="en-US" sz="2000" dirty="0" err="1"/>
              <a:t>dns</a:t>
            </a:r>
            <a:endParaRPr lang="en-US" sz="2000" dirty="0"/>
          </a:p>
          <a:p>
            <a:r>
              <a:rPr lang="en-US" sz="2000" dirty="0"/>
              <a:t>Using this tool is useful to view computers that may be using a lot of the networks or computers that may be infected and using the network at odd times of the day</a:t>
            </a:r>
            <a:endParaRPr lang="en-US" dirty="0"/>
          </a:p>
        </p:txBody>
      </p:sp>
      <p:pic>
        <p:nvPicPr>
          <p:cNvPr id="4" name="Picture 3">
            <a:extLst>
              <a:ext uri="{FF2B5EF4-FFF2-40B4-BE49-F238E27FC236}">
                <a16:creationId xmlns:a16="http://schemas.microsoft.com/office/drawing/2014/main" id="{BC089A38-EBB1-48E0-99B7-D1FF468547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2903" y="618606"/>
            <a:ext cx="4691034" cy="2810394"/>
          </a:xfrm>
          <a:prstGeom prst="rect">
            <a:avLst/>
          </a:prstGeom>
        </p:spPr>
      </p:pic>
    </p:spTree>
    <p:extLst>
      <p:ext uri="{BB962C8B-B14F-4D97-AF65-F5344CB8AC3E}">
        <p14:creationId xmlns:p14="http://schemas.microsoft.com/office/powerpoint/2010/main" val="5524231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5A0D2-9136-449D-9610-C4AD1953C165}"/>
              </a:ext>
            </a:extLst>
          </p:cNvPr>
          <p:cNvSpPr>
            <a:spLocks noGrp="1"/>
          </p:cNvSpPr>
          <p:nvPr>
            <p:ph type="title"/>
          </p:nvPr>
        </p:nvSpPr>
        <p:spPr/>
        <p:txBody>
          <a:bodyPr/>
          <a:lstStyle/>
          <a:p>
            <a:r>
              <a:rPr lang="en-US" dirty="0"/>
              <a:t>Challenges of Project</a:t>
            </a:r>
          </a:p>
        </p:txBody>
      </p:sp>
      <p:sp>
        <p:nvSpPr>
          <p:cNvPr id="3" name="Content Placeholder 2">
            <a:extLst>
              <a:ext uri="{FF2B5EF4-FFF2-40B4-BE49-F238E27FC236}">
                <a16:creationId xmlns:a16="http://schemas.microsoft.com/office/drawing/2014/main" id="{1F848B22-3B89-4B49-97AD-14CBBF572C9A}"/>
              </a:ext>
            </a:extLst>
          </p:cNvPr>
          <p:cNvSpPr>
            <a:spLocks noGrp="1"/>
          </p:cNvSpPr>
          <p:nvPr>
            <p:ph idx="1"/>
          </p:nvPr>
        </p:nvSpPr>
        <p:spPr/>
        <p:txBody>
          <a:bodyPr/>
          <a:lstStyle/>
          <a:p>
            <a:r>
              <a:rPr lang="en-US" dirty="0"/>
              <a:t>Some of the challenges of the project were as follows:</a:t>
            </a:r>
          </a:p>
          <a:p>
            <a:pPr lvl="1"/>
            <a:r>
              <a:rPr lang="en-US" dirty="0"/>
              <a:t>Getting used to the </a:t>
            </a:r>
            <a:r>
              <a:rPr lang="en-US" dirty="0" err="1"/>
              <a:t>linux</a:t>
            </a:r>
            <a:r>
              <a:rPr lang="en-US" dirty="0"/>
              <a:t> language</a:t>
            </a:r>
          </a:p>
          <a:p>
            <a:pPr lvl="1"/>
            <a:r>
              <a:rPr lang="en-US" dirty="0"/>
              <a:t>Getting the system prepared for the Virtual Machine</a:t>
            </a:r>
          </a:p>
          <a:p>
            <a:pPr lvl="1"/>
            <a:r>
              <a:rPr lang="en-US" dirty="0"/>
              <a:t>Knowing when you need to be a super user or not</a:t>
            </a:r>
          </a:p>
          <a:p>
            <a:pPr lvl="1"/>
            <a:r>
              <a:rPr lang="en-US" dirty="0"/>
              <a:t>Using Some of the commands</a:t>
            </a:r>
          </a:p>
          <a:p>
            <a:pPr lvl="1"/>
            <a:r>
              <a:rPr lang="en-US" dirty="0"/>
              <a:t>Using the command line instead of a GUI to perform tasks</a:t>
            </a:r>
          </a:p>
        </p:txBody>
      </p:sp>
    </p:spTree>
    <p:extLst>
      <p:ext uri="{BB962C8B-B14F-4D97-AF65-F5344CB8AC3E}">
        <p14:creationId xmlns:p14="http://schemas.microsoft.com/office/powerpoint/2010/main" val="31672538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378EE-6F18-4663-8526-3B6009472EA0}"/>
              </a:ext>
            </a:extLst>
          </p:cNvPr>
          <p:cNvSpPr>
            <a:spLocks noGrp="1"/>
          </p:cNvSpPr>
          <p:nvPr>
            <p:ph type="title"/>
          </p:nvPr>
        </p:nvSpPr>
        <p:spPr/>
        <p:txBody>
          <a:bodyPr/>
          <a:lstStyle/>
          <a:p>
            <a:r>
              <a:rPr lang="en-US" dirty="0"/>
              <a:t>Career Skills Obtained</a:t>
            </a:r>
          </a:p>
        </p:txBody>
      </p:sp>
      <p:sp>
        <p:nvSpPr>
          <p:cNvPr id="3" name="Content Placeholder 2">
            <a:extLst>
              <a:ext uri="{FF2B5EF4-FFF2-40B4-BE49-F238E27FC236}">
                <a16:creationId xmlns:a16="http://schemas.microsoft.com/office/drawing/2014/main" id="{02453821-91A8-45AB-83AA-DBBC992E9C49}"/>
              </a:ext>
            </a:extLst>
          </p:cNvPr>
          <p:cNvSpPr>
            <a:spLocks noGrp="1"/>
          </p:cNvSpPr>
          <p:nvPr>
            <p:ph idx="1"/>
          </p:nvPr>
        </p:nvSpPr>
        <p:spPr/>
        <p:txBody>
          <a:bodyPr/>
          <a:lstStyle/>
          <a:p>
            <a:r>
              <a:rPr lang="en-US" dirty="0"/>
              <a:t>The Career Skills obtained from this project were as follows:</a:t>
            </a:r>
          </a:p>
          <a:p>
            <a:pPr lvl="1"/>
            <a:r>
              <a:rPr lang="en-US" dirty="0"/>
              <a:t>Knowledge on how operating systems in general work</a:t>
            </a:r>
          </a:p>
          <a:p>
            <a:pPr lvl="1"/>
            <a:r>
              <a:rPr lang="en-US" dirty="0"/>
              <a:t>How to navigate the </a:t>
            </a:r>
            <a:r>
              <a:rPr lang="en-US" dirty="0" err="1"/>
              <a:t>linux</a:t>
            </a:r>
            <a:r>
              <a:rPr lang="en-US" dirty="0"/>
              <a:t> file system from the command line</a:t>
            </a:r>
          </a:p>
          <a:p>
            <a:pPr lvl="1"/>
            <a:r>
              <a:rPr lang="en-US" dirty="0"/>
              <a:t>How to manage a </a:t>
            </a:r>
            <a:r>
              <a:rPr lang="en-US" dirty="0" err="1"/>
              <a:t>linux</a:t>
            </a:r>
            <a:r>
              <a:rPr lang="en-US" dirty="0"/>
              <a:t> system</a:t>
            </a:r>
          </a:p>
          <a:p>
            <a:pPr lvl="1"/>
            <a:r>
              <a:rPr lang="en-US" dirty="0"/>
              <a:t>How to setup networks in </a:t>
            </a:r>
            <a:r>
              <a:rPr lang="en-US" dirty="0" err="1"/>
              <a:t>linux</a:t>
            </a:r>
            <a:endParaRPr lang="en-US" dirty="0"/>
          </a:p>
          <a:p>
            <a:pPr lvl="1"/>
            <a:r>
              <a:rPr lang="en-US" dirty="0"/>
              <a:t>How to use tools to monitor a system</a:t>
            </a:r>
          </a:p>
          <a:p>
            <a:pPr lvl="1"/>
            <a:r>
              <a:rPr lang="en-US" dirty="0"/>
              <a:t>How to setup a virtual machine to test things</a:t>
            </a:r>
          </a:p>
          <a:p>
            <a:endParaRPr lang="en-US" dirty="0"/>
          </a:p>
        </p:txBody>
      </p:sp>
    </p:spTree>
    <p:extLst>
      <p:ext uri="{BB962C8B-B14F-4D97-AF65-F5344CB8AC3E}">
        <p14:creationId xmlns:p14="http://schemas.microsoft.com/office/powerpoint/2010/main" val="861955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0C6DF-1175-428D-B0CE-DBDBD43A22A6}"/>
              </a:ext>
            </a:extLst>
          </p:cNvPr>
          <p:cNvSpPr>
            <a:spLocks noGrp="1"/>
          </p:cNvSpPr>
          <p:nvPr>
            <p:ph type="title"/>
          </p:nvPr>
        </p:nvSpPr>
        <p:spPr/>
        <p:txBody>
          <a:bodyPr/>
          <a:lstStyle/>
          <a:p>
            <a:r>
              <a:rPr lang="en-US" dirty="0" err="1"/>
              <a:t>Intoduction</a:t>
            </a:r>
            <a:endParaRPr lang="en-US" dirty="0"/>
          </a:p>
        </p:txBody>
      </p:sp>
      <p:sp>
        <p:nvSpPr>
          <p:cNvPr id="3" name="Content Placeholder 2">
            <a:extLst>
              <a:ext uri="{FF2B5EF4-FFF2-40B4-BE49-F238E27FC236}">
                <a16:creationId xmlns:a16="http://schemas.microsoft.com/office/drawing/2014/main" id="{F691AAD0-F7C2-432B-BC0D-A414895722D9}"/>
              </a:ext>
            </a:extLst>
          </p:cNvPr>
          <p:cNvSpPr>
            <a:spLocks noGrp="1"/>
          </p:cNvSpPr>
          <p:nvPr>
            <p:ph idx="1"/>
          </p:nvPr>
        </p:nvSpPr>
        <p:spPr>
          <a:xfrm>
            <a:off x="167688" y="1425661"/>
            <a:ext cx="10410829" cy="5017083"/>
          </a:xfrm>
        </p:spPr>
        <p:txBody>
          <a:bodyPr/>
          <a:lstStyle/>
          <a:p>
            <a:r>
              <a:rPr lang="en-US" dirty="0"/>
              <a:t>For this project we were instructed to setup a virtual machine and get familiar with the </a:t>
            </a:r>
            <a:r>
              <a:rPr lang="en-US" dirty="0" err="1"/>
              <a:t>linux</a:t>
            </a:r>
            <a:r>
              <a:rPr lang="en-US" dirty="0"/>
              <a:t> operating systems and its various tools. The following areas were covered during this project:</a:t>
            </a:r>
          </a:p>
          <a:p>
            <a:r>
              <a:rPr lang="en-US" dirty="0"/>
              <a:t>- Using the </a:t>
            </a:r>
            <a:r>
              <a:rPr lang="en-US" dirty="0" err="1"/>
              <a:t>linux</a:t>
            </a:r>
            <a:r>
              <a:rPr lang="en-US" dirty="0"/>
              <a:t> file system</a:t>
            </a:r>
          </a:p>
          <a:p>
            <a:r>
              <a:rPr lang="en-US" dirty="0"/>
              <a:t>- Using and Creating Scripts</a:t>
            </a:r>
          </a:p>
          <a:p>
            <a:r>
              <a:rPr lang="en-US" dirty="0"/>
              <a:t>- Creating and Managing Users and Groups</a:t>
            </a:r>
          </a:p>
          <a:p>
            <a:r>
              <a:rPr lang="en-US" dirty="0"/>
              <a:t>- Using Network Tools and Setting up Networks</a:t>
            </a:r>
          </a:p>
          <a:p>
            <a:r>
              <a:rPr lang="en-US" dirty="0"/>
              <a:t>- Monitoring System Hardware</a:t>
            </a:r>
          </a:p>
          <a:p>
            <a:endParaRPr lang="en-US" dirty="0"/>
          </a:p>
          <a:p>
            <a:r>
              <a:rPr lang="en-US" dirty="0"/>
              <a:t>Before Getting Started I had to make sure my Host computer was ready for the virtual machine.</a:t>
            </a:r>
          </a:p>
          <a:p>
            <a:r>
              <a:rPr lang="en-US" dirty="0"/>
              <a:t>I had to change settings in my bios to enable virtual cores for my computer</a:t>
            </a:r>
          </a:p>
          <a:p>
            <a:r>
              <a:rPr lang="en-US" dirty="0"/>
              <a:t>I then had to install a virtual machine program and then install the </a:t>
            </a:r>
            <a:r>
              <a:rPr lang="en-US" dirty="0" err="1"/>
              <a:t>linux</a:t>
            </a:r>
            <a:r>
              <a:rPr lang="en-US" dirty="0"/>
              <a:t> </a:t>
            </a:r>
            <a:r>
              <a:rPr lang="en-US" dirty="0" err="1"/>
              <a:t>os</a:t>
            </a:r>
            <a:r>
              <a:rPr lang="en-US" dirty="0"/>
              <a:t> on it.</a:t>
            </a:r>
          </a:p>
          <a:p>
            <a:r>
              <a:rPr lang="en-US" dirty="0"/>
              <a:t>The version of Linux I used was the latest at the time of installation.</a:t>
            </a:r>
          </a:p>
          <a:p>
            <a:pPr marL="0" indent="0">
              <a:buNone/>
            </a:pPr>
            <a:endParaRPr lang="en-US" dirty="0"/>
          </a:p>
        </p:txBody>
      </p:sp>
    </p:spTree>
    <p:extLst>
      <p:ext uri="{BB962C8B-B14F-4D97-AF65-F5344CB8AC3E}">
        <p14:creationId xmlns:p14="http://schemas.microsoft.com/office/powerpoint/2010/main" val="2998962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88E47-D3C6-4A49-840B-AE8372298A6E}"/>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EF89E2FB-BE33-452C-A344-A776B8CB2D85}"/>
              </a:ext>
            </a:extLst>
          </p:cNvPr>
          <p:cNvSpPr>
            <a:spLocks noGrp="1"/>
          </p:cNvSpPr>
          <p:nvPr>
            <p:ph idx="1"/>
          </p:nvPr>
        </p:nvSpPr>
        <p:spPr/>
        <p:txBody>
          <a:bodyPr/>
          <a:lstStyle/>
          <a:p>
            <a:r>
              <a:rPr lang="en-US" dirty="0"/>
              <a:t>This project was fun and interesting. I am studying to be a database manager and I know that knowing how to use the </a:t>
            </a:r>
            <a:r>
              <a:rPr lang="en-US" dirty="0" err="1"/>
              <a:t>linux</a:t>
            </a:r>
            <a:r>
              <a:rPr lang="en-US" dirty="0"/>
              <a:t> system is going to be a must for me. I really enjoyed making scripts and using the network utility tools. It was cool to setup a virtual machine and then mess around with the </a:t>
            </a:r>
            <a:r>
              <a:rPr lang="en-US" dirty="0" err="1"/>
              <a:t>linux</a:t>
            </a:r>
            <a:r>
              <a:rPr lang="en-US" dirty="0"/>
              <a:t> system. I hope </a:t>
            </a:r>
            <a:r>
              <a:rPr lang="en-US" dirty="0" err="1"/>
              <a:t>devry</a:t>
            </a:r>
            <a:r>
              <a:rPr lang="en-US" dirty="0"/>
              <a:t> continues to do cool projects like this.</a:t>
            </a:r>
          </a:p>
        </p:txBody>
      </p:sp>
    </p:spTree>
    <p:extLst>
      <p:ext uri="{BB962C8B-B14F-4D97-AF65-F5344CB8AC3E}">
        <p14:creationId xmlns:p14="http://schemas.microsoft.com/office/powerpoint/2010/main" val="219060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A04EC0-10FA-4F5A-816D-C6EA05C20AD4}"/>
              </a:ext>
            </a:extLst>
          </p:cNvPr>
          <p:cNvSpPr>
            <a:spLocks noGrp="1"/>
          </p:cNvSpPr>
          <p:nvPr>
            <p:ph type="ctrTitle"/>
          </p:nvPr>
        </p:nvSpPr>
        <p:spPr>
          <a:xfrm>
            <a:off x="1507066" y="999460"/>
            <a:ext cx="5698067" cy="4479852"/>
          </a:xfrm>
        </p:spPr>
        <p:txBody>
          <a:bodyPr anchor="ctr">
            <a:normAutofit/>
          </a:bodyPr>
          <a:lstStyle/>
          <a:p>
            <a:r>
              <a:rPr lang="en-US" dirty="0"/>
              <a:t>Navigating Linux File System</a:t>
            </a:r>
          </a:p>
        </p:txBody>
      </p:sp>
      <p:sp>
        <p:nvSpPr>
          <p:cNvPr id="9" name="Isosceles Triangle 8">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1" name="Straight Connector 10">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13" name="Isosceles Triangle 12">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614853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839788" y="853438"/>
            <a:ext cx="8144414" cy="785949"/>
          </a:xfrm>
        </p:spPr>
        <p:txBody>
          <a:bodyPr>
            <a:noAutofit/>
          </a:bodyPr>
          <a:lstStyle/>
          <a:p>
            <a:r>
              <a:rPr lang="en-US" sz="4000" dirty="0">
                <a:ea typeface="Times New Roman" panose="02020603050405020304" pitchFamily="18" charset="0"/>
              </a:rPr>
              <a:t>Navigate the Linux filesystem tree</a:t>
            </a:r>
            <a:endParaRPr lang="en-US" sz="4000" dirty="0"/>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839788" y="1968137"/>
            <a:ext cx="10066510" cy="3900851"/>
          </a:xfrm>
        </p:spPr>
        <p:txBody>
          <a:bodyPr>
            <a:normAutofit/>
          </a:bodyPr>
          <a:lstStyle/>
          <a:p>
            <a:r>
              <a:rPr lang="en-US" sz="1800" dirty="0"/>
              <a:t>1. What is the </a:t>
            </a:r>
            <a:r>
              <a:rPr lang="en-US" sz="1800" dirty="0" err="1"/>
              <a:t>pwd</a:t>
            </a:r>
            <a:r>
              <a:rPr lang="en-US" sz="1800" dirty="0"/>
              <a:t> command an acronym for? What about the cd command?</a:t>
            </a:r>
          </a:p>
          <a:p>
            <a:r>
              <a:rPr lang="en-US" dirty="0"/>
              <a:t>Answer here:</a:t>
            </a:r>
          </a:p>
          <a:p>
            <a:r>
              <a:rPr lang="en-US" dirty="0"/>
              <a:t>The </a:t>
            </a:r>
            <a:r>
              <a:rPr lang="en-US" dirty="0" err="1"/>
              <a:t>pwd</a:t>
            </a:r>
            <a:r>
              <a:rPr lang="en-US" dirty="0"/>
              <a:t> command stands for print working directory and the cd command stands for change directory</a:t>
            </a:r>
          </a:p>
          <a:p>
            <a:endParaRPr lang="en-US" dirty="0"/>
          </a:p>
          <a:p>
            <a:r>
              <a:rPr lang="en-US" sz="1800" dirty="0"/>
              <a:t>2. Explain the differences between a relative path and an absolute/full path in Linux.</a:t>
            </a:r>
          </a:p>
          <a:p>
            <a:r>
              <a:rPr lang="en-US" dirty="0"/>
              <a:t>Answer here:</a:t>
            </a:r>
          </a:p>
          <a:p>
            <a:r>
              <a:rPr lang="en-US" dirty="0"/>
              <a:t>The absolute path in Linux has no ambiguity there is only one path such as /home/documents/</a:t>
            </a:r>
            <a:r>
              <a:rPr lang="en-US" dirty="0" err="1"/>
              <a:t>newfolder</a:t>
            </a:r>
            <a:r>
              <a:rPr lang="en-US" dirty="0"/>
              <a:t>/file</a:t>
            </a:r>
          </a:p>
          <a:p>
            <a:r>
              <a:rPr lang="en-US" dirty="0"/>
              <a:t>The relative path might look like /home/documents/link to file. Our directory is going to change in relation to the working directory we are currently using</a:t>
            </a:r>
          </a:p>
          <a:p>
            <a:endParaRPr lang="en-US" dirty="0"/>
          </a:p>
        </p:txBody>
      </p:sp>
    </p:spTree>
    <p:extLst>
      <p:ext uri="{BB962C8B-B14F-4D97-AF65-F5344CB8AC3E}">
        <p14:creationId xmlns:p14="http://schemas.microsoft.com/office/powerpoint/2010/main" val="3232477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839788" y="853443"/>
            <a:ext cx="2739435" cy="1885472"/>
          </a:xfrm>
        </p:spPr>
        <p:txBody>
          <a:bodyPr>
            <a:noAutofit/>
          </a:bodyPr>
          <a:lstStyle/>
          <a:p>
            <a:pPr>
              <a:spcAft>
                <a:spcPts val="1200"/>
              </a:spcAft>
            </a:pPr>
            <a:r>
              <a:rPr lang="en-US" sz="4000" dirty="0">
                <a:ea typeface="Times New Roman" panose="02020603050405020304" pitchFamily="18" charset="0"/>
              </a:rPr>
              <a:t>Create directories and files</a:t>
            </a:r>
            <a:endParaRPr lang="en-US" sz="4000" kern="0" dirty="0">
              <a:ea typeface="Times New Roman" panose="02020603050405020304" pitchFamily="18" charset="0"/>
              <a:cs typeface="Times New Roman" panose="02020603050405020304" pitchFamily="18" charset="0"/>
            </a:endParaRP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354992" y="4119085"/>
            <a:ext cx="10265469" cy="1610595"/>
          </a:xfrm>
        </p:spPr>
        <p:txBody>
          <a:bodyPr>
            <a:normAutofit/>
          </a:bodyPr>
          <a:lstStyle/>
          <a:p>
            <a:r>
              <a:rPr lang="en-US" sz="1500" dirty="0"/>
              <a:t>To navigate throughout folders the use of the cd, ~, </a:t>
            </a:r>
            <a:r>
              <a:rPr lang="en-US" sz="1500" dirty="0" err="1"/>
              <a:t>pwd</a:t>
            </a:r>
            <a:r>
              <a:rPr lang="en-US" sz="1500" dirty="0"/>
              <a:t> commands are important</a:t>
            </a:r>
          </a:p>
          <a:p>
            <a:r>
              <a:rPr lang="en-US" sz="1500" dirty="0"/>
              <a:t>The </a:t>
            </a:r>
            <a:r>
              <a:rPr lang="en-US" sz="1500" dirty="0" err="1"/>
              <a:t>pwd</a:t>
            </a:r>
            <a:r>
              <a:rPr lang="en-US" sz="1500" dirty="0"/>
              <a:t> command stands for print working directory and the cd command stands for change directory</a:t>
            </a:r>
          </a:p>
          <a:p>
            <a:r>
              <a:rPr lang="en-US" sz="1500" dirty="0"/>
              <a:t>~ is the hotkey that is used with cd to return to the home directory</a:t>
            </a:r>
          </a:p>
          <a:p>
            <a:r>
              <a:rPr lang="en-US" sz="1500" dirty="0"/>
              <a:t>The ls command is used to list files or folders in </a:t>
            </a:r>
            <a:r>
              <a:rPr lang="en-US" sz="1500" dirty="0" err="1"/>
              <a:t>linux</a:t>
            </a:r>
            <a:r>
              <a:rPr lang="en-US" sz="1500" dirty="0"/>
              <a:t> an can be used with various other keys for different commands</a:t>
            </a:r>
          </a:p>
          <a:p>
            <a:endParaRPr lang="en-US" sz="2000" dirty="0"/>
          </a:p>
          <a:p>
            <a:endParaRPr lang="en-US" dirty="0"/>
          </a:p>
          <a:p>
            <a:endParaRPr lang="en-US" dirty="0"/>
          </a:p>
        </p:txBody>
      </p:sp>
      <p:pic>
        <p:nvPicPr>
          <p:cNvPr id="4" name="Picture 3" descr="Text&#10;&#10;Description automatically generated">
            <a:extLst>
              <a:ext uri="{FF2B5EF4-FFF2-40B4-BE49-F238E27FC236}">
                <a16:creationId xmlns:a16="http://schemas.microsoft.com/office/drawing/2014/main" id="{82BCCD21-A66D-4CEB-B6E3-B38619F31E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0722" y="649078"/>
            <a:ext cx="5874061" cy="3081347"/>
          </a:xfrm>
          <a:prstGeom prst="rect">
            <a:avLst/>
          </a:prstGeom>
        </p:spPr>
      </p:pic>
    </p:spTree>
    <p:extLst>
      <p:ext uri="{BB962C8B-B14F-4D97-AF65-F5344CB8AC3E}">
        <p14:creationId xmlns:p14="http://schemas.microsoft.com/office/powerpoint/2010/main" val="3064618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836611" y="853443"/>
            <a:ext cx="2739435" cy="2454830"/>
          </a:xfrm>
        </p:spPr>
        <p:txBody>
          <a:bodyPr>
            <a:noAutofit/>
          </a:bodyPr>
          <a:lstStyle/>
          <a:p>
            <a:pPr>
              <a:spcAft>
                <a:spcPts val="1200"/>
              </a:spcAft>
            </a:pPr>
            <a:r>
              <a:rPr lang="en-US" sz="4000" dirty="0">
                <a:ea typeface="Times New Roman" panose="02020603050405020304" pitchFamily="18" charset="0"/>
              </a:rPr>
              <a:t>Copy and remove directories and files</a:t>
            </a:r>
            <a:endParaRPr lang="en-US" sz="4000" kern="0" dirty="0">
              <a:ea typeface="Times New Roman" panose="02020603050405020304" pitchFamily="18" charset="0"/>
              <a:cs typeface="Times New Roman" panose="02020603050405020304" pitchFamily="18" charset="0"/>
            </a:endParaRP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836611" y="4042268"/>
            <a:ext cx="9817407" cy="1368631"/>
          </a:xfrm>
        </p:spPr>
        <p:txBody>
          <a:bodyPr>
            <a:normAutofit/>
          </a:bodyPr>
          <a:lstStyle/>
          <a:p>
            <a:r>
              <a:rPr lang="en-US" sz="1400" dirty="0"/>
              <a:t>The rm command is used to remove things for this instance we are removing the Course 3 folder and its subsequent items in the folder for the directory </a:t>
            </a:r>
            <a:r>
              <a:rPr lang="en-US" sz="1400" dirty="0" err="1"/>
              <a:t>MarAprSession</a:t>
            </a:r>
            <a:endParaRPr lang="en-US" sz="1400" dirty="0"/>
          </a:p>
          <a:p>
            <a:endParaRPr lang="en-US" sz="1400" dirty="0"/>
          </a:p>
          <a:p>
            <a:r>
              <a:rPr lang="en-US" sz="1400" dirty="0"/>
              <a:t>The tree commands displays the file structure of a given directory</a:t>
            </a:r>
          </a:p>
        </p:txBody>
      </p:sp>
      <p:pic>
        <p:nvPicPr>
          <p:cNvPr id="4" name="Picture 3" descr="Text&#10;&#10;Description automatically generated">
            <a:extLst>
              <a:ext uri="{FF2B5EF4-FFF2-40B4-BE49-F238E27FC236}">
                <a16:creationId xmlns:a16="http://schemas.microsoft.com/office/drawing/2014/main" id="{AC734A35-6420-4C5F-A301-2A6F3FFB5F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64947" y="853443"/>
            <a:ext cx="5797865" cy="3188825"/>
          </a:xfrm>
          <a:prstGeom prst="rect">
            <a:avLst/>
          </a:prstGeom>
        </p:spPr>
      </p:pic>
    </p:spTree>
    <p:extLst>
      <p:ext uri="{BB962C8B-B14F-4D97-AF65-F5344CB8AC3E}">
        <p14:creationId xmlns:p14="http://schemas.microsoft.com/office/powerpoint/2010/main" val="2633149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0DED-E942-4274-A5C5-61D0403EDC64}"/>
              </a:ext>
            </a:extLst>
          </p:cNvPr>
          <p:cNvSpPr>
            <a:spLocks noGrp="1"/>
          </p:cNvSpPr>
          <p:nvPr>
            <p:ph type="title"/>
          </p:nvPr>
        </p:nvSpPr>
        <p:spPr>
          <a:xfrm>
            <a:off x="836611" y="853443"/>
            <a:ext cx="2739435" cy="1943023"/>
          </a:xfrm>
        </p:spPr>
        <p:txBody>
          <a:bodyPr>
            <a:noAutofit/>
          </a:bodyPr>
          <a:lstStyle/>
          <a:p>
            <a:pPr>
              <a:spcAft>
                <a:spcPts val="1200"/>
              </a:spcAft>
            </a:pPr>
            <a:r>
              <a:rPr lang="en-US" sz="4000" dirty="0">
                <a:ea typeface="Times New Roman" panose="02020603050405020304" pitchFamily="18" charset="0"/>
              </a:rPr>
              <a:t>Locate directories and files</a:t>
            </a:r>
            <a:endParaRPr lang="en-US" sz="4000" kern="0" dirty="0">
              <a:ea typeface="Times New Roman" panose="02020603050405020304" pitchFamily="18" charset="0"/>
              <a:cs typeface="Times New Roman" panose="02020603050405020304" pitchFamily="18" charset="0"/>
            </a:endParaRPr>
          </a:p>
        </p:txBody>
      </p:sp>
      <p:sp>
        <p:nvSpPr>
          <p:cNvPr id="7" name="Text Placeholder 6">
            <a:extLst>
              <a:ext uri="{FF2B5EF4-FFF2-40B4-BE49-F238E27FC236}">
                <a16:creationId xmlns:a16="http://schemas.microsoft.com/office/drawing/2014/main" id="{FADDAB32-E602-42AB-85E5-81A683738955}"/>
              </a:ext>
            </a:extLst>
          </p:cNvPr>
          <p:cNvSpPr>
            <a:spLocks noGrp="1"/>
          </p:cNvSpPr>
          <p:nvPr>
            <p:ph type="body" sz="half" idx="2"/>
          </p:nvPr>
        </p:nvSpPr>
        <p:spPr>
          <a:xfrm>
            <a:off x="912112" y="3840677"/>
            <a:ext cx="8869451" cy="1251440"/>
          </a:xfrm>
        </p:spPr>
        <p:txBody>
          <a:bodyPr>
            <a:normAutofit/>
          </a:bodyPr>
          <a:lstStyle/>
          <a:p>
            <a:r>
              <a:rPr lang="en-US" sz="1400" dirty="0"/>
              <a:t>The locate command followed by a variety of other keys will locate files by name and then with other keys locate files with filters</a:t>
            </a:r>
          </a:p>
        </p:txBody>
      </p:sp>
      <p:pic>
        <p:nvPicPr>
          <p:cNvPr id="4" name="Picture 3" descr="Text&#10;&#10;Description automatically generated">
            <a:extLst>
              <a:ext uri="{FF2B5EF4-FFF2-40B4-BE49-F238E27FC236}">
                <a16:creationId xmlns:a16="http://schemas.microsoft.com/office/drawing/2014/main" id="{BB019CF6-E130-48F5-BCC5-344A42FCC7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7834" y="853443"/>
            <a:ext cx="5083729" cy="2987234"/>
          </a:xfrm>
          <a:prstGeom prst="rect">
            <a:avLst/>
          </a:prstGeom>
        </p:spPr>
      </p:pic>
    </p:spTree>
    <p:extLst>
      <p:ext uri="{BB962C8B-B14F-4D97-AF65-F5344CB8AC3E}">
        <p14:creationId xmlns:p14="http://schemas.microsoft.com/office/powerpoint/2010/main" val="1823218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AD85D9-3CEB-4D46-B925-D3EC6D8EF1C4}"/>
              </a:ext>
            </a:extLst>
          </p:cNvPr>
          <p:cNvSpPr>
            <a:spLocks noGrp="1"/>
          </p:cNvSpPr>
          <p:nvPr>
            <p:ph type="ctrTitle"/>
          </p:nvPr>
        </p:nvSpPr>
        <p:spPr>
          <a:xfrm>
            <a:off x="1507066" y="999460"/>
            <a:ext cx="5698067" cy="4479852"/>
          </a:xfrm>
        </p:spPr>
        <p:txBody>
          <a:bodyPr anchor="ctr">
            <a:normAutofit/>
          </a:bodyPr>
          <a:lstStyle/>
          <a:p>
            <a:r>
              <a:rPr lang="en-US" dirty="0"/>
              <a:t>Shell Scripting in Linux</a:t>
            </a:r>
          </a:p>
        </p:txBody>
      </p:sp>
      <p:sp>
        <p:nvSpPr>
          <p:cNvPr id="9" name="Isosceles Triangle 8">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1" name="Straight Connector 10">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13" name="Isosceles Triangle 12">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11349404" y="1217756"/>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38625719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otalTime>42</TotalTime>
  <Words>1754</Words>
  <Application>Microsoft Office PowerPoint</Application>
  <PresentationFormat>Widescreen</PresentationFormat>
  <Paragraphs>156</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Trebuchet MS</vt:lpstr>
      <vt:lpstr>Wingdings 3</vt:lpstr>
      <vt:lpstr>Facet</vt:lpstr>
      <vt:lpstr>CEIS 106 Course Project  Navigating Linux Operating System</vt:lpstr>
      <vt:lpstr>Table of Contents</vt:lpstr>
      <vt:lpstr>Intoduction</vt:lpstr>
      <vt:lpstr>Navigating Linux File System</vt:lpstr>
      <vt:lpstr>Navigate the Linux filesystem tree</vt:lpstr>
      <vt:lpstr>Create directories and files</vt:lpstr>
      <vt:lpstr>Copy and remove directories and files</vt:lpstr>
      <vt:lpstr>Locate directories and files</vt:lpstr>
      <vt:lpstr>Shell Scripting in Linux</vt:lpstr>
      <vt:lpstr>Create a shell script</vt:lpstr>
      <vt:lpstr>Change script file permissions</vt:lpstr>
      <vt:lpstr>Set the PATH variable</vt:lpstr>
      <vt:lpstr>Make the PATH variable permanent</vt:lpstr>
      <vt:lpstr>User Management in Linux</vt:lpstr>
      <vt:lpstr>Add users and groups in CLI</vt:lpstr>
      <vt:lpstr>Test user and group settings</vt:lpstr>
      <vt:lpstr>Add users in GUI</vt:lpstr>
      <vt:lpstr>Remove users and groups</vt:lpstr>
      <vt:lpstr>Networking in Linux</vt:lpstr>
      <vt:lpstr>Connect the Ubuntu VM to the Internet</vt:lpstr>
      <vt:lpstr>Discover host IP configurations</vt:lpstr>
      <vt:lpstr>Manage network interfaces</vt:lpstr>
      <vt:lpstr>Use network utilities</vt:lpstr>
      <vt:lpstr>Performance Monitoring in Linux</vt:lpstr>
      <vt:lpstr>Monitor Linux processes</vt:lpstr>
      <vt:lpstr>Monitor user activities</vt:lpstr>
      <vt:lpstr>Monitor network bandwidth usage</vt:lpstr>
      <vt:lpstr>Challenges of Project</vt:lpstr>
      <vt:lpstr>Career Skills Obtained</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CEIS 106 Course Project  Navigating Linux Operating System</dc:title>
  <dc:creator>Daniel, Devaraj</dc:creator>
  <cp:lastModifiedBy>Daniel, Devaraj</cp:lastModifiedBy>
  <cp:revision>7</cp:revision>
  <dcterms:created xsi:type="dcterms:W3CDTF">2020-12-19T21:55:31Z</dcterms:created>
  <dcterms:modified xsi:type="dcterms:W3CDTF">2020-12-19T22:37:38Z</dcterms:modified>
</cp:coreProperties>
</file>