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  <p:sldId id="258" r:id="rId6"/>
    <p:sldId id="259" r:id="rId7"/>
    <p:sldId id="261" r:id="rId8"/>
    <p:sldId id="268" r:id="rId9"/>
    <p:sldId id="269" r:id="rId10"/>
    <p:sldId id="260" r:id="rId11"/>
    <p:sldId id="270" r:id="rId12"/>
    <p:sldId id="262" r:id="rId13"/>
    <p:sldId id="271" r:id="rId14"/>
    <p:sldId id="272" r:id="rId15"/>
    <p:sldId id="273" r:id="rId16"/>
    <p:sldId id="274" r:id="rId17"/>
    <p:sldId id="263" r:id="rId18"/>
    <p:sldId id="275" r:id="rId19"/>
    <p:sldId id="276" r:id="rId20"/>
    <p:sldId id="277" r:id="rId21"/>
    <p:sldId id="278" r:id="rId22"/>
    <p:sldId id="279" r:id="rId23"/>
    <p:sldId id="264" r:id="rId24"/>
    <p:sldId id="265" r:id="rId25"/>
    <p:sldId id="266" r:id="rId26"/>
    <p:sldId id="267" r:id="rId2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285C7A9-5098-45C3-849A-DC3D02DDD1C7}" v="22" dt="2020-12-10T18:52:38.95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3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microsoft.com/office/2016/11/relationships/changesInfo" Target="changesInfos/changesInfo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theme" Target="theme/theme1.xml"/><Relationship Id="rId8" Type="http://schemas.openxmlformats.org/officeDocument/2006/relationships/slide" Target="slides/slide4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alker, Russ" userId="25197bd6-c104-41e2-9e62-f766f04e92ac" providerId="ADAL" clId="{2285C7A9-5098-45C3-849A-DC3D02DDD1C7}"/>
    <pc:docChg chg="custSel addSld delSld modSld">
      <pc:chgData name="Walker, Russ" userId="25197bd6-c104-41e2-9e62-f766f04e92ac" providerId="ADAL" clId="{2285C7A9-5098-45C3-849A-DC3D02DDD1C7}" dt="2020-12-12T03:20:54.717" v="1882" actId="20577"/>
      <pc:docMkLst>
        <pc:docMk/>
      </pc:docMkLst>
      <pc:sldChg chg="addSp modSp">
        <pc:chgData name="Walker, Russ" userId="25197bd6-c104-41e2-9e62-f766f04e92ac" providerId="ADAL" clId="{2285C7A9-5098-45C3-849A-DC3D02DDD1C7}" dt="2020-12-10T18:17:36.278" v="222" actId="27636"/>
        <pc:sldMkLst>
          <pc:docMk/>
          <pc:sldMk cId="2345266227" sldId="256"/>
        </pc:sldMkLst>
        <pc:spChg chg="mod">
          <ac:chgData name="Walker, Russ" userId="25197bd6-c104-41e2-9e62-f766f04e92ac" providerId="ADAL" clId="{2285C7A9-5098-45C3-849A-DC3D02DDD1C7}" dt="2020-12-10T18:14:58.411" v="46" actId="114"/>
          <ac:spMkLst>
            <pc:docMk/>
            <pc:sldMk cId="2345266227" sldId="256"/>
            <ac:spMk id="2" creationId="{46F63DE0-A89B-4ABF-8843-C27787BB3044}"/>
          </ac:spMkLst>
        </pc:spChg>
        <pc:spChg chg="mod">
          <ac:chgData name="Walker, Russ" userId="25197bd6-c104-41e2-9e62-f766f04e92ac" providerId="ADAL" clId="{2285C7A9-5098-45C3-849A-DC3D02DDD1C7}" dt="2020-12-10T18:17:36.278" v="222" actId="27636"/>
          <ac:spMkLst>
            <pc:docMk/>
            <pc:sldMk cId="2345266227" sldId="256"/>
            <ac:spMk id="3" creationId="{94CEE10E-FFD8-4B1D-8281-9D5BB933AFC0}"/>
          </ac:spMkLst>
        </pc:spChg>
        <pc:spChg chg="add mod">
          <ac:chgData name="Walker, Russ" userId="25197bd6-c104-41e2-9e62-f766f04e92ac" providerId="ADAL" clId="{2285C7A9-5098-45C3-849A-DC3D02DDD1C7}" dt="2020-12-10T18:17:11.203" v="220" actId="1076"/>
          <ac:spMkLst>
            <pc:docMk/>
            <pc:sldMk cId="2345266227" sldId="256"/>
            <ac:spMk id="4" creationId="{79C5174D-93A6-4DFF-B31A-7C032F0F509E}"/>
          </ac:spMkLst>
        </pc:spChg>
      </pc:sldChg>
      <pc:sldChg chg="modSp">
        <pc:chgData name="Walker, Russ" userId="25197bd6-c104-41e2-9e62-f766f04e92ac" providerId="ADAL" clId="{2285C7A9-5098-45C3-849A-DC3D02DDD1C7}" dt="2020-12-10T18:19:00.555" v="340" actId="1076"/>
        <pc:sldMkLst>
          <pc:docMk/>
          <pc:sldMk cId="1983238419" sldId="258"/>
        </pc:sldMkLst>
        <pc:spChg chg="mod">
          <ac:chgData name="Walker, Russ" userId="25197bd6-c104-41e2-9e62-f766f04e92ac" providerId="ADAL" clId="{2285C7A9-5098-45C3-849A-DC3D02DDD1C7}" dt="2020-12-10T18:18:23.342" v="234" actId="20577"/>
          <ac:spMkLst>
            <pc:docMk/>
            <pc:sldMk cId="1983238419" sldId="258"/>
            <ac:spMk id="2" creationId="{69FD8634-5079-4E93-8FBB-81A952148E80}"/>
          </ac:spMkLst>
        </pc:spChg>
        <pc:spChg chg="mod">
          <ac:chgData name="Walker, Russ" userId="25197bd6-c104-41e2-9e62-f766f04e92ac" providerId="ADAL" clId="{2285C7A9-5098-45C3-849A-DC3D02DDD1C7}" dt="2020-12-10T18:19:00.555" v="340" actId="1076"/>
          <ac:spMkLst>
            <pc:docMk/>
            <pc:sldMk cId="1983238419" sldId="258"/>
            <ac:spMk id="4" creationId="{FD85468B-AA09-444D-B3C2-AF8BE0B85647}"/>
          </ac:spMkLst>
        </pc:spChg>
      </pc:sldChg>
      <pc:sldChg chg="modSp add">
        <pc:chgData name="Walker, Russ" userId="25197bd6-c104-41e2-9e62-f766f04e92ac" providerId="ADAL" clId="{2285C7A9-5098-45C3-849A-DC3D02DDD1C7}" dt="2020-12-10T18:20:18.147" v="539" actId="1076"/>
        <pc:sldMkLst>
          <pc:docMk/>
          <pc:sldMk cId="3291157648" sldId="259"/>
        </pc:sldMkLst>
        <pc:spChg chg="mod">
          <ac:chgData name="Walker, Russ" userId="25197bd6-c104-41e2-9e62-f766f04e92ac" providerId="ADAL" clId="{2285C7A9-5098-45C3-849A-DC3D02DDD1C7}" dt="2020-12-10T18:19:24.157" v="358" actId="20577"/>
          <ac:spMkLst>
            <pc:docMk/>
            <pc:sldMk cId="3291157648" sldId="259"/>
            <ac:spMk id="2" creationId="{69FD8634-5079-4E93-8FBB-81A952148E80}"/>
          </ac:spMkLst>
        </pc:spChg>
        <pc:spChg chg="mod">
          <ac:chgData name="Walker, Russ" userId="25197bd6-c104-41e2-9e62-f766f04e92ac" providerId="ADAL" clId="{2285C7A9-5098-45C3-849A-DC3D02DDD1C7}" dt="2020-12-10T18:20:18.147" v="539" actId="1076"/>
          <ac:spMkLst>
            <pc:docMk/>
            <pc:sldMk cId="3291157648" sldId="259"/>
            <ac:spMk id="4" creationId="{FD85468B-AA09-444D-B3C2-AF8BE0B85647}"/>
          </ac:spMkLst>
        </pc:spChg>
      </pc:sldChg>
      <pc:sldChg chg="add del">
        <pc:chgData name="Walker, Russ" userId="25197bd6-c104-41e2-9e62-f766f04e92ac" providerId="ADAL" clId="{2285C7A9-5098-45C3-849A-DC3D02DDD1C7}" dt="2020-12-12T03:19:08.109" v="1788" actId="2696"/>
        <pc:sldMkLst>
          <pc:docMk/>
          <pc:sldMk cId="115233065" sldId="260"/>
        </pc:sldMkLst>
      </pc:sldChg>
      <pc:sldChg chg="addSp modSp add">
        <pc:chgData name="Walker, Russ" userId="25197bd6-c104-41e2-9e62-f766f04e92ac" providerId="ADAL" clId="{2285C7A9-5098-45C3-849A-DC3D02DDD1C7}" dt="2020-12-10T18:52:21.267" v="1766" actId="20577"/>
        <pc:sldMkLst>
          <pc:docMk/>
          <pc:sldMk cId="763875048" sldId="261"/>
        </pc:sldMkLst>
        <pc:spChg chg="mod">
          <ac:chgData name="Walker, Russ" userId="25197bd6-c104-41e2-9e62-f766f04e92ac" providerId="ADAL" clId="{2285C7A9-5098-45C3-849A-DC3D02DDD1C7}" dt="2020-12-10T18:49:38.142" v="1484" actId="20577"/>
          <ac:spMkLst>
            <pc:docMk/>
            <pc:sldMk cId="763875048" sldId="261"/>
            <ac:spMk id="2" creationId="{94A641CE-978A-465F-BB8F-7BB08F4D8DBD}"/>
          </ac:spMkLst>
        </pc:spChg>
        <pc:spChg chg="add mod">
          <ac:chgData name="Walker, Russ" userId="25197bd6-c104-41e2-9e62-f766f04e92ac" providerId="ADAL" clId="{2285C7A9-5098-45C3-849A-DC3D02DDD1C7}" dt="2020-12-10T18:52:21.267" v="1766" actId="20577"/>
          <ac:spMkLst>
            <pc:docMk/>
            <pc:sldMk cId="763875048" sldId="261"/>
            <ac:spMk id="4" creationId="{5729E123-7511-4378-959C-16649A24FA1F}"/>
          </ac:spMkLst>
        </pc:spChg>
      </pc:sldChg>
      <pc:sldChg chg="addSp modSp add">
        <pc:chgData name="Walker, Russ" userId="25197bd6-c104-41e2-9e62-f766f04e92ac" providerId="ADAL" clId="{2285C7A9-5098-45C3-849A-DC3D02DDD1C7}" dt="2020-12-12T03:20:29.707" v="1831" actId="20577"/>
        <pc:sldMkLst>
          <pc:docMk/>
          <pc:sldMk cId="3779477944" sldId="262"/>
        </pc:sldMkLst>
        <pc:spChg chg="mod">
          <ac:chgData name="Walker, Russ" userId="25197bd6-c104-41e2-9e62-f766f04e92ac" providerId="ADAL" clId="{2285C7A9-5098-45C3-849A-DC3D02DDD1C7}" dt="2020-12-10T18:51:52.104" v="1762" actId="20577"/>
          <ac:spMkLst>
            <pc:docMk/>
            <pc:sldMk cId="3779477944" sldId="262"/>
            <ac:spMk id="2" creationId="{ABDD74EE-5D37-4226-B757-A020EC38ECB4}"/>
          </ac:spMkLst>
        </pc:spChg>
        <pc:spChg chg="add mod">
          <ac:chgData name="Walker, Russ" userId="25197bd6-c104-41e2-9e62-f766f04e92ac" providerId="ADAL" clId="{2285C7A9-5098-45C3-849A-DC3D02DDD1C7}" dt="2020-12-12T03:20:29.707" v="1831" actId="20577"/>
          <ac:spMkLst>
            <pc:docMk/>
            <pc:sldMk cId="3779477944" sldId="262"/>
            <ac:spMk id="4" creationId="{6BA2A95A-B4C6-4F2D-8292-48442EBE1CCB}"/>
          </ac:spMkLst>
        </pc:spChg>
      </pc:sldChg>
      <pc:sldChg chg="addSp modSp add">
        <pc:chgData name="Walker, Russ" userId="25197bd6-c104-41e2-9e62-f766f04e92ac" providerId="ADAL" clId="{2285C7A9-5098-45C3-849A-DC3D02DDD1C7}" dt="2020-12-12T03:20:54.717" v="1882" actId="20577"/>
        <pc:sldMkLst>
          <pc:docMk/>
          <pc:sldMk cId="1114468118" sldId="263"/>
        </pc:sldMkLst>
        <pc:spChg chg="mod">
          <ac:chgData name="Walker, Russ" userId="25197bd6-c104-41e2-9e62-f766f04e92ac" providerId="ADAL" clId="{2285C7A9-5098-45C3-849A-DC3D02DDD1C7}" dt="2020-12-10T18:52:32.225" v="1785" actId="20577"/>
          <ac:spMkLst>
            <pc:docMk/>
            <pc:sldMk cId="1114468118" sldId="263"/>
            <ac:spMk id="2" creationId="{CE381018-033D-4123-BD97-C84D2AE4790B}"/>
          </ac:spMkLst>
        </pc:spChg>
        <pc:spChg chg="add mod">
          <ac:chgData name="Walker, Russ" userId="25197bd6-c104-41e2-9e62-f766f04e92ac" providerId="ADAL" clId="{2285C7A9-5098-45C3-849A-DC3D02DDD1C7}" dt="2020-12-12T03:20:54.717" v="1882" actId="20577"/>
          <ac:spMkLst>
            <pc:docMk/>
            <pc:sldMk cId="1114468118" sldId="263"/>
            <ac:spMk id="4" creationId="{AF760490-FE28-4154-B31B-2333BBEC83A9}"/>
          </ac:spMkLst>
        </pc:spChg>
      </pc:sldChg>
      <pc:sldChg chg="modSp">
        <pc:chgData name="Walker, Russ" userId="25197bd6-c104-41e2-9e62-f766f04e92ac" providerId="ADAL" clId="{2285C7A9-5098-45C3-849A-DC3D02DDD1C7}" dt="2020-12-10T18:39:29.633" v="731" actId="20577"/>
        <pc:sldMkLst>
          <pc:docMk/>
          <pc:sldMk cId="1157063277" sldId="264"/>
        </pc:sldMkLst>
        <pc:spChg chg="mod">
          <ac:chgData name="Walker, Russ" userId="25197bd6-c104-41e2-9e62-f766f04e92ac" providerId="ADAL" clId="{2285C7A9-5098-45C3-849A-DC3D02DDD1C7}" dt="2020-12-10T18:38:33.718" v="572" actId="20577"/>
          <ac:spMkLst>
            <pc:docMk/>
            <pc:sldMk cId="1157063277" sldId="264"/>
            <ac:spMk id="2" creationId="{69FD8634-5079-4E93-8FBB-81A952148E80}"/>
          </ac:spMkLst>
        </pc:spChg>
        <pc:spChg chg="mod">
          <ac:chgData name="Walker, Russ" userId="25197bd6-c104-41e2-9e62-f766f04e92ac" providerId="ADAL" clId="{2285C7A9-5098-45C3-849A-DC3D02DDD1C7}" dt="2020-12-10T18:39:29.633" v="731" actId="20577"/>
          <ac:spMkLst>
            <pc:docMk/>
            <pc:sldMk cId="1157063277" sldId="264"/>
            <ac:spMk id="4" creationId="{FD85468B-AA09-444D-B3C2-AF8BE0B85647}"/>
          </ac:spMkLst>
        </pc:spChg>
      </pc:sldChg>
      <pc:sldChg chg="modSp add">
        <pc:chgData name="Walker, Russ" userId="25197bd6-c104-41e2-9e62-f766f04e92ac" providerId="ADAL" clId="{2285C7A9-5098-45C3-849A-DC3D02DDD1C7}" dt="2020-12-10T18:40:33.923" v="935" actId="20577"/>
        <pc:sldMkLst>
          <pc:docMk/>
          <pc:sldMk cId="3959364270" sldId="265"/>
        </pc:sldMkLst>
        <pc:spChg chg="mod">
          <ac:chgData name="Walker, Russ" userId="25197bd6-c104-41e2-9e62-f766f04e92ac" providerId="ADAL" clId="{2285C7A9-5098-45C3-849A-DC3D02DDD1C7}" dt="2020-12-10T18:39:44.147" v="748" actId="20577"/>
          <ac:spMkLst>
            <pc:docMk/>
            <pc:sldMk cId="3959364270" sldId="265"/>
            <ac:spMk id="2" creationId="{69FD8634-5079-4E93-8FBB-81A952148E80}"/>
          </ac:spMkLst>
        </pc:spChg>
        <pc:spChg chg="mod">
          <ac:chgData name="Walker, Russ" userId="25197bd6-c104-41e2-9e62-f766f04e92ac" providerId="ADAL" clId="{2285C7A9-5098-45C3-849A-DC3D02DDD1C7}" dt="2020-12-10T18:40:33.923" v="935" actId="20577"/>
          <ac:spMkLst>
            <pc:docMk/>
            <pc:sldMk cId="3959364270" sldId="265"/>
            <ac:spMk id="4" creationId="{FD85468B-AA09-444D-B3C2-AF8BE0B85647}"/>
          </ac:spMkLst>
        </pc:spChg>
      </pc:sldChg>
      <pc:sldChg chg="modSp add">
        <pc:chgData name="Walker, Russ" userId="25197bd6-c104-41e2-9e62-f766f04e92ac" providerId="ADAL" clId="{2285C7A9-5098-45C3-849A-DC3D02DDD1C7}" dt="2020-12-10T18:41:11.971" v="999" actId="1076"/>
        <pc:sldMkLst>
          <pc:docMk/>
          <pc:sldMk cId="4244436181" sldId="266"/>
        </pc:sldMkLst>
        <pc:spChg chg="mod">
          <ac:chgData name="Walker, Russ" userId="25197bd6-c104-41e2-9e62-f766f04e92ac" providerId="ADAL" clId="{2285C7A9-5098-45C3-849A-DC3D02DDD1C7}" dt="2020-12-10T18:40:50.675" v="946" actId="20577"/>
          <ac:spMkLst>
            <pc:docMk/>
            <pc:sldMk cId="4244436181" sldId="266"/>
            <ac:spMk id="2" creationId="{69FD8634-5079-4E93-8FBB-81A952148E80}"/>
          </ac:spMkLst>
        </pc:spChg>
        <pc:spChg chg="mod">
          <ac:chgData name="Walker, Russ" userId="25197bd6-c104-41e2-9e62-f766f04e92ac" providerId="ADAL" clId="{2285C7A9-5098-45C3-849A-DC3D02DDD1C7}" dt="2020-12-10T18:41:11.971" v="999" actId="1076"/>
          <ac:spMkLst>
            <pc:docMk/>
            <pc:sldMk cId="4244436181" sldId="266"/>
            <ac:spMk id="4" creationId="{FD85468B-AA09-444D-B3C2-AF8BE0B85647}"/>
          </ac:spMkLst>
        </pc:spChg>
      </pc:sldChg>
      <pc:sldChg chg="addSp modSp add">
        <pc:chgData name="Walker, Russ" userId="25197bd6-c104-41e2-9e62-f766f04e92ac" providerId="ADAL" clId="{2285C7A9-5098-45C3-849A-DC3D02DDD1C7}" dt="2020-12-10T18:48:50.569" v="1438" actId="20577"/>
        <pc:sldMkLst>
          <pc:docMk/>
          <pc:sldMk cId="3212373778" sldId="267"/>
        </pc:sldMkLst>
        <pc:spChg chg="mod">
          <ac:chgData name="Walker, Russ" userId="25197bd6-c104-41e2-9e62-f766f04e92ac" providerId="ADAL" clId="{2285C7A9-5098-45C3-849A-DC3D02DDD1C7}" dt="2020-12-10T18:42:02.619" v="1010" actId="20577"/>
          <ac:spMkLst>
            <pc:docMk/>
            <pc:sldMk cId="3212373778" sldId="267"/>
            <ac:spMk id="2" creationId="{C783DD5E-D8EB-4295-B796-FB1D0A881A1E}"/>
          </ac:spMkLst>
        </pc:spChg>
        <pc:spChg chg="mod">
          <ac:chgData name="Walker, Russ" userId="25197bd6-c104-41e2-9e62-f766f04e92ac" providerId="ADAL" clId="{2285C7A9-5098-45C3-849A-DC3D02DDD1C7}" dt="2020-12-10T18:47:00.977" v="1305" actId="404"/>
          <ac:spMkLst>
            <pc:docMk/>
            <pc:sldMk cId="3212373778" sldId="267"/>
            <ac:spMk id="3" creationId="{A0747B65-D617-4A2D-AB64-874C964BF011}"/>
          </ac:spMkLst>
        </pc:spChg>
        <pc:spChg chg="add mod">
          <ac:chgData name="Walker, Russ" userId="25197bd6-c104-41e2-9e62-f766f04e92ac" providerId="ADAL" clId="{2285C7A9-5098-45C3-849A-DC3D02DDD1C7}" dt="2020-12-10T18:48:50.569" v="1438" actId="20577"/>
          <ac:spMkLst>
            <pc:docMk/>
            <pc:sldMk cId="3212373778" sldId="267"/>
            <ac:spMk id="4" creationId="{43334ECF-FB78-4B70-A629-796C67AD888C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7857D-3691-4CCF-B46A-C15E6716F337}" type="datetimeFigureOut">
              <a:rPr lang="en-US" smtClean="0"/>
              <a:t>12/17/2022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B6871-B737-4DFC-884F-C9BE9B21B0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70408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7857D-3691-4CCF-B46A-C15E6716F337}" type="datetimeFigureOut">
              <a:rPr lang="en-US" smtClean="0"/>
              <a:t>12/17/2022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B6871-B737-4DFC-884F-C9BE9B21B0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08313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7857D-3691-4CCF-B46A-C15E6716F337}" type="datetimeFigureOut">
              <a:rPr lang="en-US" smtClean="0"/>
              <a:t>12/17/2022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B6871-B737-4DFC-884F-C9BE9B21B0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17435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7857D-3691-4CCF-B46A-C15E6716F337}" type="datetimeFigureOut">
              <a:rPr lang="en-US" smtClean="0"/>
              <a:t>12/17/2022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B6871-B737-4DFC-884F-C9BE9B21B000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533403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7857D-3691-4CCF-B46A-C15E6716F337}" type="datetimeFigureOut">
              <a:rPr lang="en-US" smtClean="0"/>
              <a:t>12/17/2022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B6871-B737-4DFC-884F-C9BE9B21B0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484321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7857D-3691-4CCF-B46A-C15E6716F337}" type="datetimeFigureOut">
              <a:rPr lang="en-US" smtClean="0"/>
              <a:t>12/17/2022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B6871-B737-4DFC-884F-C9BE9B21B0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878126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7857D-3691-4CCF-B46A-C15E6716F337}" type="datetimeFigureOut">
              <a:rPr lang="en-US" smtClean="0"/>
              <a:t>12/17/2022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B6871-B737-4DFC-884F-C9BE9B21B0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887358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7857D-3691-4CCF-B46A-C15E6716F337}" type="datetimeFigureOut">
              <a:rPr lang="en-US" smtClean="0"/>
              <a:t>12/17/2022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B6871-B737-4DFC-884F-C9BE9B21B0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342400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7857D-3691-4CCF-B46A-C15E6716F337}" type="datetimeFigureOut">
              <a:rPr lang="en-US" smtClean="0"/>
              <a:t>12/17/2022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B6871-B737-4DFC-884F-C9BE9B21B0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11646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7857D-3691-4CCF-B46A-C15E6716F337}" type="datetimeFigureOut">
              <a:rPr lang="en-US" smtClean="0"/>
              <a:t>12/17/2022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B6871-B737-4DFC-884F-C9BE9B21B0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15929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7857D-3691-4CCF-B46A-C15E6716F337}" type="datetimeFigureOut">
              <a:rPr lang="en-US" smtClean="0"/>
              <a:t>12/17/2022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B6871-B737-4DFC-884F-C9BE9B21B0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21661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7857D-3691-4CCF-B46A-C15E6716F337}" type="datetimeFigureOut">
              <a:rPr lang="en-US" smtClean="0"/>
              <a:t>12/17/2022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B6871-B737-4DFC-884F-C9BE9B21B0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85050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7857D-3691-4CCF-B46A-C15E6716F337}" type="datetimeFigureOut">
              <a:rPr lang="en-US" smtClean="0"/>
              <a:t>12/17/2022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B6871-B737-4DFC-884F-C9BE9B21B0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35998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7857D-3691-4CCF-B46A-C15E6716F337}" type="datetimeFigureOut">
              <a:rPr lang="en-US" smtClean="0"/>
              <a:t>12/17/2022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B6871-B737-4DFC-884F-C9BE9B21B0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08738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7857D-3691-4CCF-B46A-C15E6716F337}" type="datetimeFigureOut">
              <a:rPr lang="en-US" smtClean="0"/>
              <a:t>12/17/2022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B6871-B737-4DFC-884F-C9BE9B21B0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54632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7857D-3691-4CCF-B46A-C15E6716F337}" type="datetimeFigureOut">
              <a:rPr lang="en-US" smtClean="0"/>
              <a:t>12/17/2022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B6871-B737-4DFC-884F-C9BE9B21B0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51592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7857D-3691-4CCF-B46A-C15E6716F337}" type="datetimeFigureOut">
              <a:rPr lang="en-US" smtClean="0"/>
              <a:t>12/17/2022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B6871-B737-4DFC-884F-C9BE9B21B0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06920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6B27857D-3691-4CCF-B46A-C15E6716F337}" type="datetimeFigureOut">
              <a:rPr lang="en-US" smtClean="0"/>
              <a:t>12/17/2022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7B6871-B737-4DFC-884F-C9BE9B21B0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957221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F63DE0-A89B-4ABF-8843-C27787BB304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6000" dirty="0"/>
              <a:t>TECH460 Final Project:</a:t>
            </a:r>
            <a:br>
              <a:rPr lang="en-US" sz="6000" dirty="0"/>
            </a:br>
            <a:r>
              <a:rPr lang="en-US" sz="6000" i="1" dirty="0"/>
              <a:t>THE GLUCOSE UPDATE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CEE10E-FFD8-4B1D-8281-9D5BB933AFC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i="1" dirty="0"/>
              <a:t>Devaraj Kumar Daniel</a:t>
            </a:r>
          </a:p>
          <a:p>
            <a:r>
              <a:rPr lang="en-US" i="1" dirty="0"/>
              <a:t>TECH460</a:t>
            </a:r>
          </a:p>
          <a:p>
            <a:r>
              <a:rPr lang="en-US" i="1" dirty="0"/>
              <a:t>12/17/2022</a:t>
            </a:r>
          </a:p>
        </p:txBody>
      </p:sp>
    </p:spTree>
    <p:extLst>
      <p:ext uri="{BB962C8B-B14F-4D97-AF65-F5344CB8AC3E}">
        <p14:creationId xmlns:p14="http://schemas.microsoft.com/office/powerpoint/2010/main" val="23452662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FD8634-5079-4E93-8FBB-81A952148E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Alternative Technology Approaches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708BB7-2539-4FD3-9DB3-428EE20936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Single application to see and display blood sugar levels</a:t>
            </a:r>
          </a:p>
          <a:p>
            <a:pPr lvl="1"/>
            <a:r>
              <a:rPr lang="en-US" dirty="0"/>
              <a:t>Single application for to see blood sugar levels via the watch</a:t>
            </a:r>
          </a:p>
          <a:p>
            <a:pPr lvl="1"/>
            <a:r>
              <a:rPr lang="en-US" dirty="0"/>
              <a:t>Should not be Fitbit specific, should be available to all watches</a:t>
            </a:r>
          </a:p>
          <a:p>
            <a:pPr lvl="1"/>
            <a:r>
              <a:rPr lang="en-US" dirty="0"/>
              <a:t>Integrated within the pixel OS</a:t>
            </a:r>
          </a:p>
          <a:p>
            <a:r>
              <a:rPr lang="en-US" dirty="0"/>
              <a:t>Compatibility with other blood sugar modules via Bluetooth</a:t>
            </a:r>
          </a:p>
          <a:p>
            <a:pPr lvl="1"/>
            <a:r>
              <a:rPr lang="en-US" dirty="0"/>
              <a:t>Using Bluetooth technologies, have the watch sync with monitors to pull data from them</a:t>
            </a:r>
          </a:p>
          <a:p>
            <a:pPr lvl="1"/>
            <a:r>
              <a:rPr lang="en-US" dirty="0"/>
              <a:t>New blood sugar monitors should have a standard to be able to talk to the watch</a:t>
            </a:r>
          </a:p>
          <a:p>
            <a:pPr lvl="1"/>
            <a:r>
              <a:rPr lang="en-US" dirty="0"/>
              <a:t>Should be able to sync via a cable to the watch as well</a:t>
            </a:r>
          </a:p>
        </p:txBody>
      </p:sp>
    </p:spTree>
    <p:extLst>
      <p:ext uri="{BB962C8B-B14F-4D97-AF65-F5344CB8AC3E}">
        <p14:creationId xmlns:p14="http://schemas.microsoft.com/office/powerpoint/2010/main" val="6483669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FD8634-5079-4E93-8FBB-81A952148E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Qualitative Analysis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708BB7-2539-4FD3-9DB3-428EE20936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915526" cy="4351338"/>
          </a:xfrm>
        </p:spPr>
        <p:txBody>
          <a:bodyPr/>
          <a:lstStyle/>
          <a:p>
            <a:r>
              <a:rPr lang="en-US" dirty="0"/>
              <a:t>Single Application</a:t>
            </a:r>
          </a:p>
          <a:p>
            <a:pPr lvl="1"/>
            <a:r>
              <a:rPr lang="en-US" dirty="0"/>
              <a:t>Advantages</a:t>
            </a:r>
          </a:p>
          <a:p>
            <a:pPr lvl="2"/>
            <a:r>
              <a:rPr lang="en-US" dirty="0"/>
              <a:t>Easy to use</a:t>
            </a:r>
          </a:p>
          <a:p>
            <a:pPr lvl="2"/>
            <a:r>
              <a:rPr lang="en-US" dirty="0"/>
              <a:t>Data readily available</a:t>
            </a:r>
          </a:p>
          <a:p>
            <a:pPr lvl="2"/>
            <a:r>
              <a:rPr lang="en-US" dirty="0"/>
              <a:t>Healthcare workers can document data easier</a:t>
            </a:r>
          </a:p>
          <a:p>
            <a:pPr lvl="1"/>
            <a:r>
              <a:rPr lang="en-US" dirty="0"/>
              <a:t>Disadvantages</a:t>
            </a:r>
          </a:p>
          <a:p>
            <a:pPr lvl="2"/>
            <a:r>
              <a:rPr lang="en-US" dirty="0"/>
              <a:t>Cannot integrate with existing watches</a:t>
            </a:r>
          </a:p>
          <a:p>
            <a:pPr lvl="2"/>
            <a:r>
              <a:rPr lang="en-US" dirty="0"/>
              <a:t>Cost association with developing new watch with sensors</a:t>
            </a:r>
          </a:p>
          <a:p>
            <a:pPr lvl="2"/>
            <a:r>
              <a:rPr lang="en-US" dirty="0" err="1"/>
              <a:t>Prickless</a:t>
            </a:r>
            <a:r>
              <a:rPr lang="en-US" dirty="0"/>
              <a:t> technology is still new</a:t>
            </a:r>
          </a:p>
          <a:p>
            <a:pPr lvl="2"/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39AE6613-A5BE-900B-C5DC-462C7730A96B}"/>
              </a:ext>
            </a:extLst>
          </p:cNvPr>
          <p:cNvSpPr txBox="1">
            <a:spLocks/>
          </p:cNvSpPr>
          <p:nvPr/>
        </p:nvSpPr>
        <p:spPr>
          <a:xfrm>
            <a:off x="6096000" y="1965408"/>
            <a:ext cx="5915526" cy="4351338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Compatibility with Bluetooth devices</a:t>
            </a:r>
          </a:p>
          <a:p>
            <a:pPr lvl="1"/>
            <a:r>
              <a:rPr lang="en-US" dirty="0"/>
              <a:t>Advantages</a:t>
            </a:r>
          </a:p>
          <a:p>
            <a:pPr lvl="2"/>
            <a:r>
              <a:rPr lang="en-US" dirty="0"/>
              <a:t>Existing devices can be used to get data</a:t>
            </a:r>
          </a:p>
          <a:p>
            <a:pPr lvl="2"/>
            <a:r>
              <a:rPr lang="en-US" dirty="0"/>
              <a:t>Data will be more accurate via traditional pricking of finger</a:t>
            </a:r>
          </a:p>
          <a:p>
            <a:pPr lvl="2"/>
            <a:r>
              <a:rPr lang="en-US" dirty="0"/>
              <a:t>Watch can sync data to phone</a:t>
            </a:r>
          </a:p>
          <a:p>
            <a:pPr lvl="1"/>
            <a:r>
              <a:rPr lang="en-US" dirty="0"/>
              <a:t>Disadvantages</a:t>
            </a:r>
          </a:p>
          <a:p>
            <a:pPr lvl="2"/>
            <a:r>
              <a:rPr lang="en-US" dirty="0"/>
              <a:t>Glucose devices not ready for technology</a:t>
            </a:r>
          </a:p>
          <a:p>
            <a:pPr lvl="2"/>
            <a:r>
              <a:rPr lang="en-US" dirty="0"/>
              <a:t>Glucose device cost is reduced </a:t>
            </a:r>
          </a:p>
          <a:p>
            <a:pPr lvl="2"/>
            <a:r>
              <a:rPr lang="en-US" dirty="0"/>
              <a:t>Watch not compatibly with </a:t>
            </a:r>
            <a:r>
              <a:rPr lang="en-US" dirty="0" err="1"/>
              <a:t>montors</a:t>
            </a:r>
            <a:endParaRPr lang="en-US" dirty="0"/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65096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FD8634-5079-4E93-8FBB-81A952148E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Quantitative Analysis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708BB7-2539-4FD3-9DB3-428EE20936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Estimated cost to develop app with standard</a:t>
            </a:r>
          </a:p>
          <a:p>
            <a:pPr lvl="1"/>
            <a:r>
              <a:rPr lang="en-US" dirty="0"/>
              <a:t>Website 40k</a:t>
            </a:r>
          </a:p>
          <a:p>
            <a:pPr lvl="1"/>
            <a:r>
              <a:rPr lang="en-US" dirty="0"/>
              <a:t>Google Application 10k</a:t>
            </a:r>
          </a:p>
          <a:p>
            <a:pPr lvl="1"/>
            <a:r>
              <a:rPr lang="en-US" dirty="0"/>
              <a:t>Regulations like HIPPA need to be compliance with</a:t>
            </a:r>
          </a:p>
          <a:p>
            <a:pPr lvl="1"/>
            <a:r>
              <a:rPr lang="en-US" dirty="0"/>
              <a:t>Support staff</a:t>
            </a:r>
          </a:p>
          <a:p>
            <a:pPr lvl="1"/>
            <a:r>
              <a:rPr lang="en-US" dirty="0"/>
              <a:t>Updates</a:t>
            </a:r>
          </a:p>
          <a:p>
            <a:pPr lvl="1"/>
            <a:r>
              <a:rPr lang="en-US" dirty="0"/>
              <a:t>New technologies for existing glucose monitors</a:t>
            </a:r>
          </a:p>
          <a:p>
            <a:pPr lvl="1"/>
            <a:r>
              <a:rPr lang="en-US" dirty="0"/>
              <a:t>New design of watch with sensor</a:t>
            </a:r>
          </a:p>
        </p:txBody>
      </p:sp>
    </p:spTree>
    <p:extLst>
      <p:ext uri="{BB962C8B-B14F-4D97-AF65-F5344CB8AC3E}">
        <p14:creationId xmlns:p14="http://schemas.microsoft.com/office/powerpoint/2010/main" val="22305165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FD8634-5079-4E93-8FBB-81A952148E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Recommended Solution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708BB7-2539-4FD3-9DB3-428EE20936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Make google watch able to sync data from existing glucose monitors</a:t>
            </a:r>
          </a:p>
          <a:p>
            <a:r>
              <a:rPr lang="en-US" dirty="0"/>
              <a:t>Justification</a:t>
            </a:r>
          </a:p>
          <a:p>
            <a:pPr lvl="1"/>
            <a:r>
              <a:rPr lang="en-US" dirty="0"/>
              <a:t>More compatibility and changes to one device rather than 2 two devices</a:t>
            </a:r>
          </a:p>
          <a:p>
            <a:pPr lvl="1"/>
            <a:r>
              <a:rPr lang="en-US" dirty="0"/>
              <a:t>Traditional blood pricking is more accurate than prickles monitoring</a:t>
            </a:r>
          </a:p>
          <a:p>
            <a:pPr lvl="1"/>
            <a:r>
              <a:rPr lang="en-US" dirty="0"/>
              <a:t>Healthcare workers trust monitors more than watches</a:t>
            </a:r>
          </a:p>
          <a:p>
            <a:pPr lvl="1"/>
            <a:r>
              <a:rPr lang="en-US" dirty="0"/>
              <a:t>Integration allows for existing monitors to still be used.</a:t>
            </a:r>
          </a:p>
          <a:p>
            <a:pPr lvl="1"/>
            <a:r>
              <a:rPr lang="en-US" dirty="0"/>
              <a:t>No need for new sensor on watch</a:t>
            </a:r>
          </a:p>
        </p:txBody>
      </p:sp>
    </p:spTree>
    <p:extLst>
      <p:ext uri="{BB962C8B-B14F-4D97-AF65-F5344CB8AC3E}">
        <p14:creationId xmlns:p14="http://schemas.microsoft.com/office/powerpoint/2010/main" val="201612465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381018-033D-4123-BD97-C84D2AE479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Implementation Plan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55A51C2-F2A2-4CF5-975E-EEC015DF0A8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446811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FD8634-5079-4E93-8FBB-81A952148E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Work Breakdown Structure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708BB7-2539-4FD3-9DB3-428EE20936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r>
              <a:rPr lang="en-US" dirty="0"/>
              <a:t>Analysis</a:t>
            </a:r>
          </a:p>
          <a:p>
            <a:pPr lvl="1"/>
            <a:r>
              <a:rPr lang="en-US" dirty="0"/>
              <a:t>Make requirements that are specific for the solution</a:t>
            </a:r>
          </a:p>
          <a:p>
            <a:pPr lvl="1"/>
            <a:r>
              <a:rPr lang="en-US" dirty="0"/>
              <a:t>Review and revise till approval for requirements</a:t>
            </a:r>
          </a:p>
          <a:p>
            <a:r>
              <a:rPr lang="en-US" dirty="0"/>
              <a:t>Design</a:t>
            </a:r>
          </a:p>
          <a:p>
            <a:pPr lvl="1"/>
            <a:r>
              <a:rPr lang="en-US" dirty="0"/>
              <a:t>Complete UX design</a:t>
            </a:r>
          </a:p>
          <a:p>
            <a:pPr lvl="1"/>
            <a:r>
              <a:rPr lang="en-US" dirty="0"/>
              <a:t>Complete Display for watch</a:t>
            </a:r>
          </a:p>
          <a:p>
            <a:pPr lvl="1"/>
            <a:r>
              <a:rPr lang="en-US" dirty="0"/>
              <a:t>Design transfer portal</a:t>
            </a:r>
          </a:p>
          <a:p>
            <a:r>
              <a:rPr lang="en-US" dirty="0"/>
              <a:t>Development</a:t>
            </a:r>
          </a:p>
          <a:p>
            <a:pPr lvl="1"/>
            <a:r>
              <a:rPr lang="en-US" dirty="0"/>
              <a:t>Develop Java for application</a:t>
            </a:r>
          </a:p>
          <a:p>
            <a:pPr lvl="1"/>
            <a:r>
              <a:rPr lang="en-US" dirty="0"/>
              <a:t>Develop HTML/CSS/JAVA Script for website </a:t>
            </a:r>
          </a:p>
          <a:p>
            <a:pPr lvl="1"/>
            <a:r>
              <a:rPr lang="en-US" dirty="0"/>
              <a:t>Integrate watch API with cloud</a:t>
            </a:r>
          </a:p>
          <a:p>
            <a:pPr lvl="1"/>
            <a:r>
              <a:rPr lang="en-US" dirty="0"/>
              <a:t>Test application</a:t>
            </a:r>
          </a:p>
          <a:p>
            <a:r>
              <a:rPr lang="en-US" dirty="0"/>
              <a:t>Validation</a:t>
            </a:r>
          </a:p>
          <a:p>
            <a:pPr lvl="1"/>
            <a:r>
              <a:rPr lang="en-US" dirty="0"/>
              <a:t>Perform testing with watch and phones</a:t>
            </a:r>
          </a:p>
          <a:p>
            <a:pPr lvl="1"/>
            <a:r>
              <a:rPr lang="en-US" dirty="0"/>
              <a:t>Conduct alpha and beta tests with small groups</a:t>
            </a:r>
          </a:p>
          <a:p>
            <a:r>
              <a:rPr lang="en-US" dirty="0"/>
              <a:t>Deployment</a:t>
            </a:r>
          </a:p>
          <a:p>
            <a:pPr lvl="1"/>
            <a:r>
              <a:rPr lang="en-US" dirty="0"/>
              <a:t>Deploy website application</a:t>
            </a:r>
          </a:p>
          <a:p>
            <a:pPr lvl="1"/>
            <a:r>
              <a:rPr lang="en-US" dirty="0"/>
              <a:t>Deploy watch update for pixel watches</a:t>
            </a:r>
          </a:p>
          <a:p>
            <a:pPr lvl="1"/>
            <a:r>
              <a:rPr lang="en-US" dirty="0"/>
              <a:t>Deploy transfer portal for healthcare providers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234692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FD8634-5079-4E93-8FBB-81A952148E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Schedule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708BB7-2539-4FD3-9DB3-428EE20936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6598298" cy="4351338"/>
          </a:xfrm>
        </p:spPr>
        <p:txBody>
          <a:bodyPr>
            <a:normAutofit fontScale="40000" lnSpcReduction="20000"/>
          </a:bodyPr>
          <a:lstStyle/>
          <a:p>
            <a:r>
              <a:rPr lang="en-US" dirty="0"/>
              <a:t>Analysis</a:t>
            </a:r>
          </a:p>
          <a:p>
            <a:pPr lvl="1"/>
            <a:r>
              <a:rPr lang="en-US" dirty="0"/>
              <a:t>Make requirements that are specific for the solution – 1 week 12/4/2022- 12/10/2022</a:t>
            </a:r>
          </a:p>
          <a:p>
            <a:pPr lvl="1"/>
            <a:r>
              <a:rPr lang="en-US" dirty="0"/>
              <a:t>Review and revise till approval for requirements – 1 week 12/10/2022- 12/17/2022</a:t>
            </a:r>
          </a:p>
          <a:p>
            <a:r>
              <a:rPr lang="en-US" dirty="0"/>
              <a:t>Design</a:t>
            </a:r>
          </a:p>
          <a:p>
            <a:pPr lvl="1"/>
            <a:r>
              <a:rPr lang="en-US" dirty="0"/>
              <a:t>Complete UX design – 1 month 12/17/2022 – 1/17/2023</a:t>
            </a:r>
          </a:p>
          <a:p>
            <a:pPr lvl="1"/>
            <a:r>
              <a:rPr lang="en-US" dirty="0"/>
              <a:t>Complete Display for watch – 1 month 12/17/2022 – 1/17/2023</a:t>
            </a:r>
          </a:p>
          <a:p>
            <a:pPr lvl="1"/>
            <a:r>
              <a:rPr lang="en-US" dirty="0"/>
              <a:t>Design transfer portal – 1 month 12/17/2022 – 1/17/2023</a:t>
            </a:r>
          </a:p>
          <a:p>
            <a:r>
              <a:rPr lang="en-US" dirty="0"/>
              <a:t>Development</a:t>
            </a:r>
          </a:p>
          <a:p>
            <a:pPr lvl="1"/>
            <a:r>
              <a:rPr lang="en-US" dirty="0"/>
              <a:t>Develop Java for application -2 month – 1/17/2023 – 3/17/2023</a:t>
            </a:r>
          </a:p>
          <a:p>
            <a:pPr lvl="1"/>
            <a:r>
              <a:rPr lang="en-US" dirty="0"/>
              <a:t>Develop HTML/CSS/JAVA Script for website – 2 month – 1/17/2023 – 3/17/2023</a:t>
            </a:r>
          </a:p>
          <a:p>
            <a:pPr lvl="1"/>
            <a:r>
              <a:rPr lang="en-US" dirty="0"/>
              <a:t>Integrate watch API with cloud – 2 month 1/17/2023 – 3/17/2023</a:t>
            </a:r>
          </a:p>
          <a:p>
            <a:pPr lvl="1"/>
            <a:r>
              <a:rPr lang="en-US" dirty="0"/>
              <a:t>Test application – 2 month 3/17/2023-5/17/2023</a:t>
            </a:r>
          </a:p>
          <a:p>
            <a:r>
              <a:rPr lang="en-US" dirty="0"/>
              <a:t>Validation</a:t>
            </a:r>
          </a:p>
          <a:p>
            <a:pPr lvl="1"/>
            <a:r>
              <a:rPr lang="en-US" dirty="0"/>
              <a:t>Perform testing with watch and phones – 1 month 5/17/2023 – 6/17/2023</a:t>
            </a:r>
          </a:p>
          <a:p>
            <a:pPr lvl="1"/>
            <a:r>
              <a:rPr lang="en-US" dirty="0"/>
              <a:t>Conduct alpha and beta tests with small groups – 1 month 5/17/2023 – 6/17/2023</a:t>
            </a:r>
          </a:p>
          <a:p>
            <a:r>
              <a:rPr lang="en-US" dirty="0"/>
              <a:t>Deployment</a:t>
            </a:r>
          </a:p>
          <a:p>
            <a:pPr lvl="1"/>
            <a:r>
              <a:rPr lang="en-US" dirty="0"/>
              <a:t>Deploy website application – 2 weeks 6/17/2023 – 7/1/2023</a:t>
            </a:r>
          </a:p>
          <a:p>
            <a:pPr lvl="1"/>
            <a:r>
              <a:rPr lang="en-US" dirty="0"/>
              <a:t>Deploy watch update for pixel watches – 2weeks 6/17/2023 – 7/1/2023</a:t>
            </a:r>
          </a:p>
          <a:p>
            <a:pPr lvl="1"/>
            <a:r>
              <a:rPr lang="en-US" dirty="0"/>
              <a:t>Deploy transfer portal for healthcare providers – 2  weeks 6/17/2023 – 7/1/2023</a:t>
            </a:r>
          </a:p>
          <a:p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8D93F5A-0D6A-BB1F-9632-7BAECFD4F41A}"/>
              </a:ext>
            </a:extLst>
          </p:cNvPr>
          <p:cNvSpPr txBox="1"/>
          <p:nvPr/>
        </p:nvSpPr>
        <p:spPr>
          <a:xfrm>
            <a:off x="7523747" y="2101516"/>
            <a:ext cx="3657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Start Date 12-4-2022</a:t>
            </a:r>
          </a:p>
          <a:p>
            <a:r>
              <a:rPr lang="en-US" dirty="0"/>
              <a:t>End date 7-1-2023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99069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FD8634-5079-4E93-8FBB-81A952148E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Validation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708BB7-2539-4FD3-9DB3-428EE20936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Pixel watch update and website functionality will be tested separately</a:t>
            </a:r>
          </a:p>
          <a:p>
            <a:r>
              <a:rPr lang="en-US" dirty="0"/>
              <a:t>Monitors will be tested with watch data features individually</a:t>
            </a:r>
          </a:p>
          <a:p>
            <a:r>
              <a:rPr lang="en-US" dirty="0"/>
              <a:t>Individual application testing</a:t>
            </a:r>
          </a:p>
          <a:p>
            <a:pPr lvl="1"/>
            <a:r>
              <a:rPr lang="en-US" dirty="0"/>
              <a:t>Data from watch to website application</a:t>
            </a:r>
          </a:p>
          <a:p>
            <a:pPr lvl="1"/>
            <a:r>
              <a:rPr lang="en-US" dirty="0"/>
              <a:t>Data from website application to healthcare providers</a:t>
            </a:r>
          </a:p>
          <a:p>
            <a:pPr lvl="1"/>
            <a:r>
              <a:rPr lang="en-US" dirty="0"/>
              <a:t>Data from health monitors to watch</a:t>
            </a:r>
          </a:p>
          <a:p>
            <a:r>
              <a:rPr lang="en-US" dirty="0"/>
              <a:t>Beta test with special users </a:t>
            </a:r>
          </a:p>
        </p:txBody>
      </p:sp>
    </p:spTree>
    <p:extLst>
      <p:ext uri="{BB962C8B-B14F-4D97-AF65-F5344CB8AC3E}">
        <p14:creationId xmlns:p14="http://schemas.microsoft.com/office/powerpoint/2010/main" val="174612916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FD8634-5079-4E93-8FBB-81A952148E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Evaluation and Continuous Improvement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708BB7-2539-4FD3-9DB3-428EE20936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Monitoring and evaluations</a:t>
            </a:r>
          </a:p>
          <a:p>
            <a:pPr lvl="1"/>
            <a:r>
              <a:rPr lang="en-US" dirty="0"/>
              <a:t>Customer service request</a:t>
            </a:r>
          </a:p>
          <a:p>
            <a:pPr lvl="1"/>
            <a:r>
              <a:rPr lang="en-US" dirty="0"/>
              <a:t>Bugs and crashes with application</a:t>
            </a:r>
          </a:p>
          <a:p>
            <a:pPr lvl="1"/>
            <a:r>
              <a:rPr lang="en-US" dirty="0"/>
              <a:t>Data traffic from watch to website</a:t>
            </a:r>
          </a:p>
          <a:p>
            <a:pPr lvl="1"/>
            <a:r>
              <a:rPr lang="en-US" dirty="0"/>
              <a:t>Glucose monitor compatibility</a:t>
            </a:r>
          </a:p>
          <a:p>
            <a:pPr lvl="1"/>
            <a:r>
              <a:rPr lang="en-US" dirty="0"/>
              <a:t>Website application testing will be done with major browsers </a:t>
            </a:r>
          </a:p>
          <a:p>
            <a:r>
              <a:rPr lang="en-US" dirty="0"/>
              <a:t>Improvement</a:t>
            </a:r>
          </a:p>
          <a:p>
            <a:pPr lvl="1"/>
            <a:r>
              <a:rPr lang="en-US" dirty="0"/>
              <a:t>Day zero bugs will be prioritized first</a:t>
            </a:r>
          </a:p>
          <a:p>
            <a:pPr lvl="1"/>
            <a:r>
              <a:rPr lang="en-US" dirty="0"/>
              <a:t>Tier 2 -3 bugs will be evaluated and prioritized </a:t>
            </a:r>
          </a:p>
          <a:p>
            <a:pPr lvl="1"/>
            <a:r>
              <a:rPr lang="en-US" dirty="0"/>
              <a:t>Updates will be evaluated and deployed on a monthly basis</a:t>
            </a:r>
          </a:p>
          <a:p>
            <a:pPr lvl="1"/>
            <a:r>
              <a:rPr lang="en-US" dirty="0"/>
              <a:t>Infrastructure will scale with need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554236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364AE3-20AC-4518-A24F-184364E8F2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Legal, Ethical and Cultural Considerations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F6F71F-5E18-4A78-A36D-233059D054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Legal</a:t>
            </a:r>
          </a:p>
          <a:p>
            <a:pPr lvl="1"/>
            <a:r>
              <a:rPr lang="en-US" dirty="0"/>
              <a:t>Health care privacy- HIPPA</a:t>
            </a:r>
          </a:p>
          <a:p>
            <a:pPr lvl="1"/>
            <a:r>
              <a:rPr lang="en-US" dirty="0"/>
              <a:t>Liability risks</a:t>
            </a:r>
          </a:p>
          <a:p>
            <a:pPr lvl="1"/>
            <a:r>
              <a:rPr lang="en-US" dirty="0"/>
              <a:t>Regulations with outside countries</a:t>
            </a:r>
          </a:p>
          <a:p>
            <a:r>
              <a:rPr lang="en-US" dirty="0"/>
              <a:t>Ethical</a:t>
            </a:r>
          </a:p>
          <a:p>
            <a:pPr lvl="1"/>
            <a:r>
              <a:rPr lang="en-US" dirty="0"/>
              <a:t>Privacy</a:t>
            </a:r>
          </a:p>
          <a:p>
            <a:pPr lvl="1"/>
            <a:r>
              <a:rPr lang="en-US" dirty="0"/>
              <a:t>Trustworthiness of data</a:t>
            </a:r>
          </a:p>
          <a:p>
            <a:r>
              <a:rPr lang="en-US" dirty="0"/>
              <a:t>Cultural</a:t>
            </a:r>
          </a:p>
          <a:p>
            <a:pPr lvl="1"/>
            <a:r>
              <a:rPr lang="en-US" dirty="0"/>
              <a:t>Consumer views on health data being on mobile device</a:t>
            </a:r>
          </a:p>
          <a:p>
            <a:pPr lvl="1"/>
            <a:r>
              <a:rPr lang="en-US" dirty="0"/>
              <a:t>Concerns for accuracy of data</a:t>
            </a:r>
          </a:p>
          <a:p>
            <a:pPr lvl="1"/>
            <a:r>
              <a:rPr lang="en-US" dirty="0"/>
              <a:t>Health care professional views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0384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FD8634-5079-4E93-8FBB-81A952148E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708BB7-2539-4FD3-9DB3-428EE20936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purpose of this project was to develop to allow google pixel watches to track and sync data with blood sugar monitors</a:t>
            </a:r>
          </a:p>
          <a:p>
            <a:r>
              <a:rPr lang="en-US" dirty="0"/>
              <a:t>The presentation will be as follows:</a:t>
            </a:r>
          </a:p>
          <a:p>
            <a:r>
              <a:rPr lang="en-US" dirty="0"/>
              <a:t>Organization profile and problem statement</a:t>
            </a:r>
          </a:p>
          <a:p>
            <a:r>
              <a:rPr lang="en-US" dirty="0"/>
              <a:t>Technology section and design</a:t>
            </a:r>
          </a:p>
          <a:p>
            <a:r>
              <a:rPr lang="en-US" dirty="0"/>
              <a:t>Implementation plan.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323841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FD8634-5079-4E93-8FBB-81A952148E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Incorporation of Feedback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708BB7-2539-4FD3-9DB3-428EE20936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Of the feedback that I received from my team, making sure that my citations were there and that my presentation looked good with a theme. I implemented this feedback by having citations were there were needed and adding a theme to the presentation.</a:t>
            </a:r>
          </a:p>
        </p:txBody>
      </p:sp>
    </p:spTree>
    <p:extLst>
      <p:ext uri="{BB962C8B-B14F-4D97-AF65-F5344CB8AC3E}">
        <p14:creationId xmlns:p14="http://schemas.microsoft.com/office/powerpoint/2010/main" val="115706327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FD8634-5079-4E93-8FBB-81A952148E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Career Readiness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708BB7-2539-4FD3-9DB3-428EE20936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My career goal: Database analyzing and managing.</a:t>
            </a:r>
          </a:p>
          <a:p>
            <a:r>
              <a:rPr lang="en-US" dirty="0"/>
              <a:t>Career skills learned</a:t>
            </a:r>
          </a:p>
          <a:p>
            <a:pPr lvl="1"/>
            <a:r>
              <a:rPr lang="en-US" dirty="0"/>
              <a:t>Knowing how to complete a project</a:t>
            </a:r>
          </a:p>
          <a:p>
            <a:pPr lvl="1"/>
            <a:r>
              <a:rPr lang="en-US" dirty="0"/>
              <a:t>Evaluation other options for a project</a:t>
            </a:r>
          </a:p>
          <a:p>
            <a:pPr lvl="1"/>
            <a:r>
              <a:rPr lang="en-US" dirty="0"/>
              <a:t>How to develop a plan to execute a project</a:t>
            </a:r>
          </a:p>
          <a:p>
            <a:r>
              <a:rPr lang="en-US" dirty="0"/>
              <a:t>Using the project to further career goals</a:t>
            </a:r>
          </a:p>
          <a:p>
            <a:pPr lvl="1"/>
            <a:r>
              <a:rPr lang="en-US" dirty="0"/>
              <a:t>Adding project to </a:t>
            </a:r>
            <a:r>
              <a:rPr lang="en-US" dirty="0" err="1"/>
              <a:t>wix</a:t>
            </a:r>
            <a:r>
              <a:rPr lang="en-US" dirty="0"/>
              <a:t> website</a:t>
            </a:r>
          </a:p>
          <a:p>
            <a:pPr lvl="1"/>
            <a:r>
              <a:rPr lang="en-US" dirty="0"/>
              <a:t>Adding project to my social media websites</a:t>
            </a:r>
          </a:p>
          <a:p>
            <a:pPr lvl="1"/>
            <a:r>
              <a:rPr lang="en-US" dirty="0"/>
              <a:t>Add project to resume</a:t>
            </a:r>
          </a:p>
          <a:p>
            <a:pPr lvl="1"/>
            <a:r>
              <a:rPr lang="en-US" dirty="0"/>
              <a:t>Being prepared to take on projects in the work place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936427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FD8634-5079-4E93-8FBB-81A952148E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Conclusion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708BB7-2539-4FD3-9DB3-428EE20936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Google should add a glucose sync feature to their watches</a:t>
            </a:r>
          </a:p>
          <a:p>
            <a:r>
              <a:rPr lang="en-US" dirty="0"/>
              <a:t>Glucose syncing requires a wired connection and a new standard for future glucose monitors</a:t>
            </a:r>
          </a:p>
          <a:p>
            <a:r>
              <a:rPr lang="en-US" dirty="0"/>
              <a:t>Application should display blood sugar information and track them and should be able to send data to healthcare providers</a:t>
            </a:r>
          </a:p>
          <a:p>
            <a:r>
              <a:rPr lang="en-US" dirty="0"/>
              <a:t>Application should be developed for a website and the pixel watches</a:t>
            </a:r>
          </a:p>
          <a:p>
            <a:r>
              <a:rPr lang="en-US" dirty="0"/>
              <a:t>A high-level design is provided</a:t>
            </a:r>
          </a:p>
          <a:p>
            <a:r>
              <a:rPr lang="en-US" dirty="0"/>
              <a:t>Solution should take six months to complete</a:t>
            </a:r>
          </a:p>
        </p:txBody>
      </p:sp>
    </p:spTree>
    <p:extLst>
      <p:ext uri="{BB962C8B-B14F-4D97-AF65-F5344CB8AC3E}">
        <p14:creationId xmlns:p14="http://schemas.microsoft.com/office/powerpoint/2010/main" val="424443618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83DD5E-D8EB-4295-B796-FB1D0A881A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747B65-D617-4A2D-AB64-874C964BF0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1800" dirty="0"/>
              <a:t>Source: About google, our culture &amp;amp; company news. Google. (n.d.). </a:t>
            </a:r>
            <a:r>
              <a:rPr lang="en-US" sz="1800"/>
              <a:t>Retrieved November 6, 2022, from https://about.google/ </a:t>
            </a:r>
          </a:p>
          <a:p>
            <a:pPr marL="0" indent="0">
              <a:buNone/>
            </a:pP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2123737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FD8634-5079-4E93-8FBB-81A952148E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Executive Summary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708BB7-2539-4FD3-9DB3-428EE20936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Google has the opportunity ty to expand its watches </a:t>
            </a:r>
          </a:p>
          <a:p>
            <a:r>
              <a:rPr lang="en-US" dirty="0"/>
              <a:t>Looking at current lineup of watches none of them has active sync of glucose data with existing monitors</a:t>
            </a:r>
          </a:p>
          <a:p>
            <a:r>
              <a:rPr lang="en-US" dirty="0"/>
              <a:t>This proposal plans out the development of a program for the blood sugar syncing features</a:t>
            </a:r>
          </a:p>
          <a:p>
            <a:r>
              <a:rPr lang="en-US" dirty="0"/>
              <a:t>Other solutions were thought of and a application program was suggested as the solution</a:t>
            </a:r>
          </a:p>
          <a:p>
            <a:r>
              <a:rPr lang="en-US" dirty="0"/>
              <a:t>An implementation plan for the solution is outlined in the WBS, schedule, validation, evaluation and continuous improvement, and legal/ethical/ and cultural considerations.</a:t>
            </a:r>
          </a:p>
        </p:txBody>
      </p:sp>
    </p:spTree>
    <p:extLst>
      <p:ext uri="{BB962C8B-B14F-4D97-AF65-F5344CB8AC3E}">
        <p14:creationId xmlns:p14="http://schemas.microsoft.com/office/powerpoint/2010/main" val="32911576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A641CE-978A-465F-BB8F-7BB08F4D8D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Organization Profile and Problem Statement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D6AD79D-FD00-4E9C-A719-234F36823FC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38750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FD8634-5079-4E93-8FBB-81A952148E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Organization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708BB7-2539-4FD3-9DB3-428EE20936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Google Inc.</a:t>
            </a:r>
          </a:p>
          <a:p>
            <a:r>
              <a:rPr lang="en-US" dirty="0"/>
              <a:t>Provides webservices and consumer products such as phones, tv devices, and entertainment services</a:t>
            </a:r>
          </a:p>
          <a:p>
            <a:r>
              <a:rPr lang="en-US" dirty="0"/>
              <a:t>Competition: Apple, Microsoft, Samsung</a:t>
            </a:r>
          </a:p>
          <a:p>
            <a:r>
              <a:rPr lang="en-US" dirty="0"/>
              <a:t>Founded: September 4, 1998</a:t>
            </a:r>
          </a:p>
          <a:p>
            <a:r>
              <a:rPr lang="en-US" dirty="0"/>
              <a:t>Revenue Generated mostly through Ad Sense</a:t>
            </a:r>
          </a:p>
          <a:p>
            <a:r>
              <a:rPr lang="en-US" dirty="0"/>
              <a:t>Net Worth: 1,135 Billion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r>
              <a:rPr lang="en-US" sz="1500" dirty="0"/>
              <a:t>Source: About google, our culture &amp;amp; company news. Google. (n.d.). Retrieved November 6, 2022, from https://about.google/ </a:t>
            </a:r>
          </a:p>
        </p:txBody>
      </p:sp>
    </p:spTree>
    <p:extLst>
      <p:ext uri="{BB962C8B-B14F-4D97-AF65-F5344CB8AC3E}">
        <p14:creationId xmlns:p14="http://schemas.microsoft.com/office/powerpoint/2010/main" val="34026859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FD8634-5079-4E93-8FBB-81A952148E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Products and Services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708BB7-2539-4FD3-9DB3-428EE20936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Products:</a:t>
            </a:r>
          </a:p>
          <a:p>
            <a:pPr lvl="1"/>
            <a:r>
              <a:rPr lang="en-US" dirty="0"/>
              <a:t>Phones: Google Pixel </a:t>
            </a:r>
          </a:p>
          <a:p>
            <a:pPr lvl="1"/>
            <a:r>
              <a:rPr lang="en-US" dirty="0"/>
              <a:t>Computers: Chromebooks</a:t>
            </a:r>
          </a:p>
          <a:p>
            <a:pPr lvl="1"/>
            <a:r>
              <a:rPr lang="en-US" dirty="0"/>
              <a:t>Watches: Pixel Watch</a:t>
            </a:r>
          </a:p>
          <a:p>
            <a:pPr lvl="1"/>
            <a:r>
              <a:rPr lang="en-US" dirty="0"/>
              <a:t>Casting: Chromecast, Chromecast with TV</a:t>
            </a:r>
          </a:p>
          <a:p>
            <a:pPr lvl="1"/>
            <a:r>
              <a:rPr lang="en-US" dirty="0"/>
              <a:t>Security: Nest Devices</a:t>
            </a:r>
          </a:p>
          <a:p>
            <a:pPr lvl="1"/>
            <a:r>
              <a:rPr lang="en-US" dirty="0"/>
              <a:t>Networking: Google Mesh WIFI</a:t>
            </a:r>
          </a:p>
          <a:p>
            <a:r>
              <a:rPr lang="en-US" dirty="0"/>
              <a:t>Services:</a:t>
            </a:r>
          </a:p>
          <a:p>
            <a:pPr lvl="1"/>
            <a:r>
              <a:rPr lang="en-US" dirty="0"/>
              <a:t>Streaming: </a:t>
            </a:r>
            <a:r>
              <a:rPr lang="en-US" dirty="0" err="1"/>
              <a:t>Youtube</a:t>
            </a:r>
            <a:r>
              <a:rPr lang="en-US" dirty="0"/>
              <a:t>,  </a:t>
            </a:r>
            <a:r>
              <a:rPr lang="en-US" dirty="0" err="1"/>
              <a:t>Youtube</a:t>
            </a:r>
            <a:r>
              <a:rPr lang="en-US" dirty="0"/>
              <a:t> TV</a:t>
            </a:r>
          </a:p>
          <a:p>
            <a:pPr lvl="1"/>
            <a:r>
              <a:rPr lang="en-US" dirty="0"/>
              <a:t>Webservices: Cloud Computing</a:t>
            </a:r>
          </a:p>
          <a:p>
            <a:pPr lvl="1"/>
            <a:r>
              <a:rPr lang="en-US" dirty="0"/>
              <a:t>Applications: Google Chrome, GSUITE</a:t>
            </a:r>
          </a:p>
          <a:p>
            <a:pPr lvl="1"/>
            <a:r>
              <a:rPr lang="en-US" dirty="0"/>
              <a:t>Operating System: Chrome OS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82291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FD8634-5079-4E93-8FBB-81A952148E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Areas for Improvement with Technology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708BB7-2539-4FD3-9DB3-428EE20936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Smartwatches:</a:t>
            </a:r>
          </a:p>
          <a:p>
            <a:r>
              <a:rPr lang="en-US" sz="2000" dirty="0"/>
              <a:t>Offer affordable entry devices</a:t>
            </a:r>
          </a:p>
          <a:p>
            <a:r>
              <a:rPr lang="en-US" sz="2000" dirty="0"/>
              <a:t>Better compatibility with IOS devices</a:t>
            </a:r>
          </a:p>
          <a:p>
            <a:r>
              <a:rPr lang="en-US" sz="2000" dirty="0"/>
              <a:t>More health features outside of fitness trackers (Focus of Project)</a:t>
            </a:r>
          </a:p>
          <a:p>
            <a:r>
              <a:rPr lang="en-US" sz="2000" dirty="0"/>
              <a:t>Better Compatibility with other devices</a:t>
            </a:r>
          </a:p>
          <a:p>
            <a:r>
              <a:rPr lang="en-US" dirty="0"/>
              <a:t>Phones:</a:t>
            </a:r>
          </a:p>
          <a:p>
            <a:r>
              <a:rPr lang="en-US" sz="2000" dirty="0"/>
              <a:t>Stability of Phones with OS</a:t>
            </a:r>
          </a:p>
          <a:p>
            <a:r>
              <a:rPr lang="en-US" sz="2000" dirty="0"/>
              <a:t>Compatibility with IOS devices</a:t>
            </a:r>
          </a:p>
          <a:p>
            <a:r>
              <a:rPr lang="en-US" sz="2000" dirty="0"/>
              <a:t>More connectivity with other devices</a:t>
            </a:r>
          </a:p>
        </p:txBody>
      </p:sp>
    </p:spTree>
    <p:extLst>
      <p:ext uri="{BB962C8B-B14F-4D97-AF65-F5344CB8AC3E}">
        <p14:creationId xmlns:p14="http://schemas.microsoft.com/office/powerpoint/2010/main" val="12193797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364AE3-20AC-4518-A24F-184364E8F2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Problem Statement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F6F71F-5E18-4A78-A36D-233059D054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Google should provide a smartwatch that has the capability to track blood sugar via sensors and integration with 3</a:t>
            </a:r>
            <a:r>
              <a:rPr lang="en-US" baseline="30000" dirty="0"/>
              <a:t>rd</a:t>
            </a:r>
            <a:r>
              <a:rPr lang="en-US" dirty="0"/>
              <a:t> party blood sugar monitors via apps and Bluetooth to be able to send data straight to health care provides:</a:t>
            </a:r>
          </a:p>
          <a:p>
            <a:pPr lvl="1"/>
            <a:r>
              <a:rPr lang="en-US" dirty="0"/>
              <a:t>Display blood sugars imported from 3</a:t>
            </a:r>
            <a:r>
              <a:rPr lang="en-US" baseline="30000" dirty="0"/>
              <a:t>rd</a:t>
            </a:r>
            <a:r>
              <a:rPr lang="en-US" dirty="0"/>
              <a:t> party in single application</a:t>
            </a:r>
          </a:p>
          <a:p>
            <a:pPr lvl="1"/>
            <a:r>
              <a:rPr lang="en-US" dirty="0"/>
              <a:t>Display blood sugar levels via real time sensors </a:t>
            </a:r>
          </a:p>
          <a:p>
            <a:pPr lvl="1"/>
            <a:r>
              <a:rPr lang="en-US" dirty="0"/>
              <a:t>Ability to track and send blood sugar data to healthcare providers</a:t>
            </a:r>
          </a:p>
          <a:p>
            <a:pPr lvl="1"/>
            <a:r>
              <a:rPr lang="en-US" dirty="0"/>
              <a:t>Have emergency features integrated to inform user of dangerous blood sugar levels.</a:t>
            </a:r>
          </a:p>
        </p:txBody>
      </p:sp>
    </p:spTree>
    <p:extLst>
      <p:ext uri="{BB962C8B-B14F-4D97-AF65-F5344CB8AC3E}">
        <p14:creationId xmlns:p14="http://schemas.microsoft.com/office/powerpoint/2010/main" val="16515883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DD74EE-5D37-4226-B757-A020EC38EC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Technology Selection and Design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58404E2-1EFC-4614-A240-16A5E997F1D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947794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7FF29DAF2B2474CAA0976D75413A80B" ma:contentTypeVersion="20" ma:contentTypeDescription="Create a new document." ma:contentTypeScope="" ma:versionID="1bc55e9eb1e1cc66f2eb1c33e6b9be96">
  <xsd:schema xmlns:xsd="http://www.w3.org/2001/XMLSchema" xmlns:xs="http://www.w3.org/2001/XMLSchema" xmlns:p="http://schemas.microsoft.com/office/2006/metadata/properties" xmlns:ns1="http://schemas.microsoft.com/sharepoint/v3" xmlns:ns3="f681fcbd-d5a2-4336-a092-82e7af704741" xmlns:ns4="c9140fa4-d231-4bf2-8e30-bda3cfa5fa06" targetNamespace="http://schemas.microsoft.com/office/2006/metadata/properties" ma:root="true" ma:fieldsID="47d93689c161693b0321a7ae4ce647b7" ns1:_="" ns3:_="" ns4:_="">
    <xsd:import namespace="http://schemas.microsoft.com/sharepoint/v3"/>
    <xsd:import namespace="f681fcbd-d5a2-4336-a092-82e7af704741"/>
    <xsd:import namespace="c9140fa4-d231-4bf2-8e30-bda3cfa5fa06"/>
    <xsd:element name="properties">
      <xsd:complexType>
        <xsd:sequence>
          <xsd:element name="documentManagement">
            <xsd:complexType>
              <xsd:all>
                <xsd:element ref="ns3:MigrationWizId" minOccurs="0"/>
                <xsd:element ref="ns3:MigrationWizIdPermissions" minOccurs="0"/>
                <xsd:element ref="ns3:MigrationWizIdPermissionLevels" minOccurs="0"/>
                <xsd:element ref="ns3:MigrationWizIdDocumentLibraryPermissions" minOccurs="0"/>
                <xsd:element ref="ns3:MigrationWizIdSecurityGroup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1:_ip_UnifiedCompliancePolicyProperties" minOccurs="0"/>
                <xsd:element ref="ns1:_ip_UnifiedCompliancePolicyUIAction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1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2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681fcbd-d5a2-4336-a092-82e7af704741" elementFormDefault="qualified">
    <xsd:import namespace="http://schemas.microsoft.com/office/2006/documentManagement/types"/>
    <xsd:import namespace="http://schemas.microsoft.com/office/infopath/2007/PartnerControls"/>
    <xsd:element name="MigrationWizId" ma:index="8" nillable="true" ma:displayName="MigrationWizId" ma:internalName="MigrationWizId">
      <xsd:simpleType>
        <xsd:restriction base="dms:Text"/>
      </xsd:simpleType>
    </xsd:element>
    <xsd:element name="MigrationWizIdPermissions" ma:index="9" nillable="true" ma:displayName="MigrationWizIdPermissions" ma:internalName="MigrationWizIdPermissions">
      <xsd:simpleType>
        <xsd:restriction base="dms:Text"/>
      </xsd:simpleType>
    </xsd:element>
    <xsd:element name="MigrationWizIdPermissionLevels" ma:index="10" nillable="true" ma:displayName="MigrationWizIdPermissionLevels" ma:internalName="MigrationWizIdPermissionLevels">
      <xsd:simpleType>
        <xsd:restriction base="dms:Text"/>
      </xsd:simpleType>
    </xsd:element>
    <xsd:element name="MigrationWizIdDocumentLibraryPermissions" ma:index="11" nillable="true" ma:displayName="MigrationWizIdDocumentLibraryPermissions" ma:internalName="MigrationWizIdDocumentLibraryPermissions">
      <xsd:simpleType>
        <xsd:restriction base="dms:Text"/>
      </xsd:simpleType>
    </xsd:element>
    <xsd:element name="MigrationWizIdSecurityGroups" ma:index="12" nillable="true" ma:displayName="MigrationWizIdSecurityGroups" ma:internalName="MigrationWizIdSecurityGroups">
      <xsd:simpleType>
        <xsd:restriction base="dms:Text"/>
      </xsd:simpleType>
    </xsd:element>
    <xsd:element name="MediaServiceMetadata" ma:index="16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7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8" nillable="true" ma:displayName="Tags" ma:internalName="MediaServiceAutoTags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20" nillable="true" ma:displayName="MediaServiceDateTaken" ma:hidden="true" ma:internalName="MediaServiceDateTaken" ma:readOnly="true">
      <xsd:simpleType>
        <xsd:restriction base="dms:Text"/>
      </xsd:simpleType>
    </xsd:element>
    <xsd:element name="MediaServiceGenerationTime" ma:index="2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27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9140fa4-d231-4bf2-8e30-bda3cfa5fa06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5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igrationWizIdPermissions xmlns="f681fcbd-d5a2-4336-a092-82e7af704741" xsi:nil="true"/>
    <_ip_UnifiedCompliancePolicyUIAction xmlns="http://schemas.microsoft.com/sharepoint/v3" xsi:nil="true"/>
    <MigrationWizIdDocumentLibraryPermissions xmlns="f681fcbd-d5a2-4336-a092-82e7af704741" xsi:nil="true"/>
    <MigrationWizIdPermissionLevels xmlns="f681fcbd-d5a2-4336-a092-82e7af704741" xsi:nil="true"/>
    <MigrationWizId xmlns="f681fcbd-d5a2-4336-a092-82e7af704741" xsi:nil="true"/>
    <_ip_UnifiedCompliancePolicyProperties xmlns="http://schemas.microsoft.com/sharepoint/v3" xsi:nil="true"/>
    <MigrationWizIdSecurityGroups xmlns="f681fcbd-d5a2-4336-a092-82e7af704741" xsi:nil="true"/>
  </documentManagement>
</p:properties>
</file>

<file path=customXml/itemProps1.xml><?xml version="1.0" encoding="utf-8"?>
<ds:datastoreItem xmlns:ds="http://schemas.openxmlformats.org/officeDocument/2006/customXml" ds:itemID="{695A31AD-E50C-4DA8-8BB1-5EC47B0B6C4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0F433A9-C21F-4B64-82B6-9D8BF945EEE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f681fcbd-d5a2-4336-a092-82e7af704741"/>
    <ds:schemaRef ds:uri="c9140fa4-d231-4bf2-8e30-bda3cfa5fa0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B25C7E86-F198-4529-846B-7FDC81B2DE1A}">
  <ds:schemaRefs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www.w3.org/XML/1998/namespace"/>
    <ds:schemaRef ds:uri="http://purl.org/dc/terms/"/>
    <ds:schemaRef ds:uri="http://purl.org/dc/elements/1.1/"/>
    <ds:schemaRef ds:uri="c9140fa4-d231-4bf2-8e30-bda3cfa5fa06"/>
    <ds:schemaRef ds:uri="http://purl.org/dc/dcmitype/"/>
    <ds:schemaRef ds:uri="f681fcbd-d5a2-4336-a092-82e7af704741"/>
    <ds:schemaRef ds:uri="http://schemas.microsoft.com/sharepoint/v3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455</TotalTime>
  <Words>1309</Words>
  <Application>Microsoft Office PowerPoint</Application>
  <PresentationFormat>Widescreen</PresentationFormat>
  <Paragraphs>200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7" baseType="lpstr">
      <vt:lpstr>Arial</vt:lpstr>
      <vt:lpstr>Century Gothic</vt:lpstr>
      <vt:lpstr>Wingdings 3</vt:lpstr>
      <vt:lpstr>Ion</vt:lpstr>
      <vt:lpstr>TECH460 Final Project: THE GLUCOSE UPDATE</vt:lpstr>
      <vt:lpstr>Introduction</vt:lpstr>
      <vt:lpstr>Executive Summary</vt:lpstr>
      <vt:lpstr>Organization Profile and Problem Statement</vt:lpstr>
      <vt:lpstr>The Organization</vt:lpstr>
      <vt:lpstr>Products and Services</vt:lpstr>
      <vt:lpstr>Areas for Improvement with Technology</vt:lpstr>
      <vt:lpstr>Problem Statement</vt:lpstr>
      <vt:lpstr>Technology Selection and Design</vt:lpstr>
      <vt:lpstr>Alternative Technology Approaches</vt:lpstr>
      <vt:lpstr>Qualitative Analysis</vt:lpstr>
      <vt:lpstr>Quantitative Analysis</vt:lpstr>
      <vt:lpstr>Recommended Solution</vt:lpstr>
      <vt:lpstr>Implementation Plan</vt:lpstr>
      <vt:lpstr>Work Breakdown Structure</vt:lpstr>
      <vt:lpstr>Schedule</vt:lpstr>
      <vt:lpstr>Validation</vt:lpstr>
      <vt:lpstr>Evaluation and Continuous Improvement</vt:lpstr>
      <vt:lpstr>Legal, Ethical and Cultural Considerations</vt:lpstr>
      <vt:lpstr>Incorporation of Feedback</vt:lpstr>
      <vt:lpstr>Career Readiness</vt:lpstr>
      <vt:lpstr>Conclusion</vt:lpstr>
      <vt:lpstr>References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Walker, Russ</dc:creator>
  <cp:lastModifiedBy>Daniel, Devaraj</cp:lastModifiedBy>
  <cp:revision>8</cp:revision>
  <dcterms:created xsi:type="dcterms:W3CDTF">2020-12-10T18:13:34Z</dcterms:created>
  <dcterms:modified xsi:type="dcterms:W3CDTF">2022-12-18T05:08:11Z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0x01010007FF29DAF2B2474CAA0976D75413A80B</vt:lpwstr>
  </property>
</Properties>
</file>