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300" r:id="rId4"/>
    <p:sldId id="284" r:id="rId5"/>
    <p:sldId id="285" r:id="rId6"/>
    <p:sldId id="261" r:id="rId7"/>
    <p:sldId id="286" r:id="rId8"/>
    <p:sldId id="287" r:id="rId9"/>
    <p:sldId id="262" r:id="rId10"/>
    <p:sldId id="263" r:id="rId11"/>
    <p:sldId id="288" r:id="rId12"/>
    <p:sldId id="289" r:id="rId13"/>
    <p:sldId id="267" r:id="rId14"/>
    <p:sldId id="266" r:id="rId15"/>
    <p:sldId id="290" r:id="rId16"/>
    <p:sldId id="291" r:id="rId17"/>
    <p:sldId id="292" r:id="rId18"/>
    <p:sldId id="268" r:id="rId19"/>
    <p:sldId id="293" r:id="rId20"/>
    <p:sldId id="294" r:id="rId21"/>
    <p:sldId id="295" r:id="rId22"/>
    <p:sldId id="296" r:id="rId23"/>
    <p:sldId id="297" r:id="rId24"/>
    <p:sldId id="298"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204432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86EC36-4D91-42C9-A19D-197E0E3CB33B}"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42439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19316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80096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53110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288629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201759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113157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118843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128803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6EC36-4D91-42C9-A19D-197E0E3CB33B}"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261724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86EC36-4D91-42C9-A19D-197E0E3CB33B}"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381238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86EC36-4D91-42C9-A19D-197E0E3CB33B}"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423195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86EC36-4D91-42C9-A19D-197E0E3CB33B}"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182151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6EC36-4D91-42C9-A19D-197E0E3CB33B}"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293595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86EC36-4D91-42C9-A19D-197E0E3CB33B}"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196466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86EC36-4D91-42C9-A19D-197E0E3CB33B}"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492E5-C8BF-4345-A27E-2158283AC02F}" type="slidenum">
              <a:rPr lang="en-US" smtClean="0"/>
              <a:t>‹#›</a:t>
            </a:fld>
            <a:endParaRPr lang="en-US"/>
          </a:p>
        </p:txBody>
      </p:sp>
    </p:spTree>
    <p:extLst>
      <p:ext uri="{BB962C8B-B14F-4D97-AF65-F5344CB8AC3E}">
        <p14:creationId xmlns:p14="http://schemas.microsoft.com/office/powerpoint/2010/main" val="55172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86EC36-4D91-42C9-A19D-197E0E3CB33B}" type="datetimeFigureOut">
              <a:rPr lang="en-US" smtClean="0"/>
              <a:t>6/25/2021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0492E5-C8BF-4345-A27E-2158283AC02F}" type="slidenum">
              <a:rPr lang="en-US" smtClean="0"/>
              <a:t>‹#›</a:t>
            </a:fld>
            <a:endParaRPr lang="en-US"/>
          </a:p>
        </p:txBody>
      </p:sp>
    </p:spTree>
    <p:extLst>
      <p:ext uri="{BB962C8B-B14F-4D97-AF65-F5344CB8AC3E}">
        <p14:creationId xmlns:p14="http://schemas.microsoft.com/office/powerpoint/2010/main" val="154221759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C6F5-ED7C-4970-B01D-EEA71CB07997}"/>
              </a:ext>
            </a:extLst>
          </p:cNvPr>
          <p:cNvSpPr>
            <a:spLocks noGrp="1"/>
          </p:cNvSpPr>
          <p:nvPr>
            <p:ph type="ctrTitle"/>
          </p:nvPr>
        </p:nvSpPr>
        <p:spPr/>
        <p:txBody>
          <a:bodyPr/>
          <a:lstStyle/>
          <a:p>
            <a:r>
              <a:rPr lang="en-US" dirty="0"/>
              <a:t>NETW191 Final</a:t>
            </a:r>
          </a:p>
        </p:txBody>
      </p:sp>
      <p:sp>
        <p:nvSpPr>
          <p:cNvPr id="3" name="Subtitle 2">
            <a:extLst>
              <a:ext uri="{FF2B5EF4-FFF2-40B4-BE49-F238E27FC236}">
                <a16:creationId xmlns:a16="http://schemas.microsoft.com/office/drawing/2014/main" id="{C528875E-E0F7-4F99-BB78-431B98CB217E}"/>
              </a:ext>
            </a:extLst>
          </p:cNvPr>
          <p:cNvSpPr>
            <a:spLocks noGrp="1"/>
          </p:cNvSpPr>
          <p:nvPr>
            <p:ph type="subTitle" idx="1"/>
          </p:nvPr>
        </p:nvSpPr>
        <p:spPr/>
        <p:txBody>
          <a:bodyPr/>
          <a:lstStyle/>
          <a:p>
            <a:r>
              <a:rPr lang="en-US" dirty="0"/>
              <a:t>Devaraj Daniel</a:t>
            </a:r>
          </a:p>
        </p:txBody>
      </p:sp>
    </p:spTree>
    <p:extLst>
      <p:ext uri="{BB962C8B-B14F-4D97-AF65-F5344CB8AC3E}">
        <p14:creationId xmlns:p14="http://schemas.microsoft.com/office/powerpoint/2010/main" val="146875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895601"/>
            <a:ext cx="1752600" cy="1585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correct IPv4 and IPv6 addresses of the Windows host computer.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Host Computer Dynamic IP Assignment</a:t>
            </a:r>
          </a:p>
        </p:txBody>
      </p:sp>
      <p:pic>
        <p:nvPicPr>
          <p:cNvPr id="4" name="Picture 3">
            <a:extLst>
              <a:ext uri="{FF2B5EF4-FFF2-40B4-BE49-F238E27FC236}">
                <a16:creationId xmlns:a16="http://schemas.microsoft.com/office/drawing/2014/main" id="{D8919F6B-6259-43E9-8A49-6073065B7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931" y="1905001"/>
            <a:ext cx="5772956" cy="1705213"/>
          </a:xfrm>
          <a:prstGeom prst="rect">
            <a:avLst/>
          </a:prstGeom>
        </p:spPr>
      </p:pic>
      <p:sp>
        <p:nvSpPr>
          <p:cNvPr id="2" name="TextBox 1">
            <a:extLst>
              <a:ext uri="{FF2B5EF4-FFF2-40B4-BE49-F238E27FC236}">
                <a16:creationId xmlns:a16="http://schemas.microsoft.com/office/drawing/2014/main" id="{BD4EBB98-A490-4CEC-BEEE-42C3B5B98AD5}"/>
              </a:ext>
            </a:extLst>
          </p:cNvPr>
          <p:cNvSpPr txBox="1"/>
          <p:nvPr/>
        </p:nvSpPr>
        <p:spPr>
          <a:xfrm>
            <a:off x="4353886" y="4480720"/>
            <a:ext cx="6618914" cy="646331"/>
          </a:xfrm>
          <a:prstGeom prst="rect">
            <a:avLst/>
          </a:prstGeom>
          <a:noFill/>
        </p:spPr>
        <p:txBody>
          <a:bodyPr wrap="square" rtlCol="0">
            <a:spAutoFit/>
          </a:bodyPr>
          <a:lstStyle/>
          <a:p>
            <a:r>
              <a:rPr lang="en-US" dirty="0"/>
              <a:t>We wanted to make sure that we correctly configured our travel router</a:t>
            </a:r>
          </a:p>
        </p:txBody>
      </p:sp>
    </p:spTree>
    <p:extLst>
      <p:ext uri="{BB962C8B-B14F-4D97-AF65-F5344CB8AC3E}">
        <p14:creationId xmlns:p14="http://schemas.microsoft.com/office/powerpoint/2010/main" val="263546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5AA49-B3E6-4466-8588-0044B0A50DA9}"/>
              </a:ext>
            </a:extLst>
          </p:cNvPr>
          <p:cNvSpPr>
            <a:spLocks noGrp="1"/>
          </p:cNvSpPr>
          <p:nvPr>
            <p:ph type="ctrTitle"/>
          </p:nvPr>
        </p:nvSpPr>
        <p:spPr>
          <a:xfrm>
            <a:off x="3854450" y="965200"/>
            <a:ext cx="7372350" cy="3404680"/>
          </a:xfrm>
        </p:spPr>
        <p:txBody>
          <a:bodyPr>
            <a:normAutofit/>
          </a:bodyPr>
          <a:lstStyle/>
          <a:p>
            <a:pPr algn="l"/>
            <a:r>
              <a:rPr lang="en-US" sz="4800" dirty="0"/>
              <a:t>Connectivity Test and Visio Network Diagram</a:t>
            </a:r>
          </a:p>
        </p:txBody>
      </p:sp>
      <p:sp>
        <p:nvSpPr>
          <p:cNvPr id="3" name="Subtitle 2">
            <a:extLst>
              <a:ext uri="{FF2B5EF4-FFF2-40B4-BE49-F238E27FC236}">
                <a16:creationId xmlns:a16="http://schemas.microsoft.com/office/drawing/2014/main" id="{20CA5917-B20A-480A-8835-3B2F1691D1E7}"/>
              </a:ext>
            </a:extLst>
          </p:cNvPr>
          <p:cNvSpPr>
            <a:spLocks noGrp="1"/>
          </p:cNvSpPr>
          <p:nvPr>
            <p:ph type="subTitle" idx="1"/>
          </p:nvPr>
        </p:nvSpPr>
        <p:spPr>
          <a:xfrm>
            <a:off x="3854450" y="4503906"/>
            <a:ext cx="7372350" cy="1388892"/>
          </a:xfrm>
        </p:spPr>
        <p:txBody>
          <a:bodyPr>
            <a:normAutofit/>
          </a:bodyPr>
          <a:lstStyle/>
          <a:p>
            <a:pPr algn="l"/>
            <a:endParaRPr lang="en-US"/>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2" name="Group 11">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13"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Shape 16">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Tree>
    <p:extLst>
      <p:ext uri="{BB962C8B-B14F-4D97-AF65-F5344CB8AC3E}">
        <p14:creationId xmlns:p14="http://schemas.microsoft.com/office/powerpoint/2010/main" val="152883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15576" y="3657601"/>
            <a:ext cx="1752600" cy="1585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four successful ping tests.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25076" y="762000"/>
            <a:ext cx="21336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 From the Host Computer to all Other Devices</a:t>
            </a:r>
          </a:p>
          <a:p>
            <a:endParaRPr lang="en-US" sz="2800" dirty="0"/>
          </a:p>
        </p:txBody>
      </p:sp>
      <p:pic>
        <p:nvPicPr>
          <p:cNvPr id="4" name="Picture 3" descr="Text&#10;&#10;Description automatically generated">
            <a:extLst>
              <a:ext uri="{FF2B5EF4-FFF2-40B4-BE49-F238E27FC236}">
                <a16:creationId xmlns:a16="http://schemas.microsoft.com/office/drawing/2014/main" id="{E5F36591-290D-404E-BEE4-375F105FA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419100"/>
            <a:ext cx="3516149" cy="6324600"/>
          </a:xfrm>
          <a:prstGeom prst="rect">
            <a:avLst/>
          </a:prstGeom>
        </p:spPr>
      </p:pic>
      <p:sp>
        <p:nvSpPr>
          <p:cNvPr id="2" name="TextBox 1">
            <a:extLst>
              <a:ext uri="{FF2B5EF4-FFF2-40B4-BE49-F238E27FC236}">
                <a16:creationId xmlns:a16="http://schemas.microsoft.com/office/drawing/2014/main" id="{78D2F0C5-DDE4-4808-93C3-BC26E56D261C}"/>
              </a:ext>
            </a:extLst>
          </p:cNvPr>
          <p:cNvSpPr txBox="1"/>
          <p:nvPr/>
        </p:nvSpPr>
        <p:spPr>
          <a:xfrm>
            <a:off x="2125076" y="4966283"/>
            <a:ext cx="3227100" cy="646331"/>
          </a:xfrm>
          <a:prstGeom prst="rect">
            <a:avLst/>
          </a:prstGeom>
          <a:noFill/>
        </p:spPr>
        <p:txBody>
          <a:bodyPr wrap="square" rtlCol="0">
            <a:spAutoFit/>
          </a:bodyPr>
          <a:lstStyle/>
          <a:p>
            <a:r>
              <a:rPr lang="en-US" sz="1200" dirty="0"/>
              <a:t>Commands Used were ping, we tested both our ipv4 and ipv6 networks from the host to our travel router</a:t>
            </a:r>
          </a:p>
        </p:txBody>
      </p:sp>
    </p:spTree>
    <p:extLst>
      <p:ext uri="{BB962C8B-B14F-4D97-AF65-F5344CB8AC3E}">
        <p14:creationId xmlns:p14="http://schemas.microsoft.com/office/powerpoint/2010/main" val="288831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400300" y="3276601"/>
            <a:ext cx="1752600" cy="1585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four successful ping tests.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762000"/>
            <a:ext cx="2133600" cy="274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 From the Ubuntu VM to all Other Devices</a:t>
            </a:r>
          </a:p>
          <a:p>
            <a:endParaRPr lang="en-US" sz="2800" dirty="0"/>
          </a:p>
        </p:txBody>
      </p:sp>
      <p:pic>
        <p:nvPicPr>
          <p:cNvPr id="4" name="Picture 3">
            <a:extLst>
              <a:ext uri="{FF2B5EF4-FFF2-40B4-BE49-F238E27FC236}">
                <a16:creationId xmlns:a16="http://schemas.microsoft.com/office/drawing/2014/main" id="{0C3A3768-3DF8-4A05-BA76-9BA0054E6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95300"/>
            <a:ext cx="4810972" cy="6019800"/>
          </a:xfrm>
          <a:prstGeom prst="rect">
            <a:avLst/>
          </a:prstGeom>
        </p:spPr>
      </p:pic>
      <p:sp>
        <p:nvSpPr>
          <p:cNvPr id="2" name="TextBox 1">
            <a:extLst>
              <a:ext uri="{FF2B5EF4-FFF2-40B4-BE49-F238E27FC236}">
                <a16:creationId xmlns:a16="http://schemas.microsoft.com/office/drawing/2014/main" id="{ECB6D2F8-723B-492F-8002-C13B8937613B}"/>
              </a:ext>
            </a:extLst>
          </p:cNvPr>
          <p:cNvSpPr txBox="1"/>
          <p:nvPr/>
        </p:nvSpPr>
        <p:spPr>
          <a:xfrm>
            <a:off x="2139193" y="4572000"/>
            <a:ext cx="2374084" cy="769441"/>
          </a:xfrm>
          <a:prstGeom prst="rect">
            <a:avLst/>
          </a:prstGeom>
          <a:noFill/>
        </p:spPr>
        <p:txBody>
          <a:bodyPr wrap="square" rtlCol="0">
            <a:spAutoFit/>
          </a:bodyPr>
          <a:lstStyle/>
          <a:p>
            <a:r>
              <a:rPr lang="en-US" sz="1100" dirty="0"/>
              <a:t>Commands Used were ping, we tested both our ipv4 and ipv6 networks from the VM to our travel router</a:t>
            </a:r>
          </a:p>
        </p:txBody>
      </p:sp>
    </p:spTree>
    <p:extLst>
      <p:ext uri="{BB962C8B-B14F-4D97-AF65-F5344CB8AC3E}">
        <p14:creationId xmlns:p14="http://schemas.microsoft.com/office/powerpoint/2010/main" val="277894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4509" y="274320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diagram should depict the interconnection of the host computer, Ubuntu VM, and travel router.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402609" y="762000"/>
            <a:ext cx="1676400" cy="2133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Microsoft Visio Network Diagram</a:t>
            </a:r>
          </a:p>
          <a:p>
            <a:endParaRPr lang="en-US" sz="2800" dirty="0"/>
          </a:p>
        </p:txBody>
      </p:sp>
      <p:pic>
        <p:nvPicPr>
          <p:cNvPr id="2" name="Picture 1">
            <a:extLst>
              <a:ext uri="{FF2B5EF4-FFF2-40B4-BE49-F238E27FC236}">
                <a16:creationId xmlns:a16="http://schemas.microsoft.com/office/drawing/2014/main" id="{F870E462-03E9-4426-BDD6-B9B7F96A7EBA}"/>
              </a:ext>
            </a:extLst>
          </p:cNvPr>
          <p:cNvPicPr>
            <a:picLocks noChangeAspect="1"/>
          </p:cNvPicPr>
          <p:nvPr/>
        </p:nvPicPr>
        <p:blipFill>
          <a:blip r:embed="rId2"/>
          <a:stretch>
            <a:fillRect/>
          </a:stretch>
        </p:blipFill>
        <p:spPr>
          <a:xfrm>
            <a:off x="4876800" y="1554957"/>
            <a:ext cx="4752974" cy="2376487"/>
          </a:xfrm>
          <a:prstGeom prst="rect">
            <a:avLst/>
          </a:prstGeom>
        </p:spPr>
      </p:pic>
    </p:spTree>
    <p:extLst>
      <p:ext uri="{BB962C8B-B14F-4D97-AF65-F5344CB8AC3E}">
        <p14:creationId xmlns:p14="http://schemas.microsoft.com/office/powerpoint/2010/main" val="364463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A4A4D-139C-44A2-9151-801026F1713F}"/>
              </a:ext>
            </a:extLst>
          </p:cNvPr>
          <p:cNvSpPr>
            <a:spLocks noGrp="1"/>
          </p:cNvSpPr>
          <p:nvPr>
            <p:ph type="ctrTitle"/>
          </p:nvPr>
        </p:nvSpPr>
        <p:spPr>
          <a:xfrm>
            <a:off x="3854450" y="965200"/>
            <a:ext cx="7372350" cy="3404680"/>
          </a:xfrm>
        </p:spPr>
        <p:txBody>
          <a:bodyPr>
            <a:normAutofit/>
          </a:bodyPr>
          <a:lstStyle/>
          <a:p>
            <a:pPr algn="l"/>
            <a:r>
              <a:rPr lang="en-US" sz="4800" dirty="0"/>
              <a:t>IP Subnetting and Loopback interfaces</a:t>
            </a:r>
          </a:p>
        </p:txBody>
      </p:sp>
      <p:sp>
        <p:nvSpPr>
          <p:cNvPr id="3" name="Subtitle 2">
            <a:extLst>
              <a:ext uri="{FF2B5EF4-FFF2-40B4-BE49-F238E27FC236}">
                <a16:creationId xmlns:a16="http://schemas.microsoft.com/office/drawing/2014/main" id="{BF9B1DC2-1FAC-476D-834A-D7023D1744D3}"/>
              </a:ext>
            </a:extLst>
          </p:cNvPr>
          <p:cNvSpPr>
            <a:spLocks noGrp="1"/>
          </p:cNvSpPr>
          <p:nvPr>
            <p:ph type="subTitle" idx="1"/>
          </p:nvPr>
        </p:nvSpPr>
        <p:spPr>
          <a:xfrm>
            <a:off x="3854450" y="4503906"/>
            <a:ext cx="7372350" cy="1388892"/>
          </a:xfrm>
        </p:spPr>
        <p:txBody>
          <a:bodyPr>
            <a:normAutofit/>
          </a:bodyPr>
          <a:lstStyle/>
          <a:p>
            <a:pPr algn="l"/>
            <a:endParaRPr lang="en-US"/>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2" name="Group 11">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13"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Shape 16">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Tree>
    <p:extLst>
      <p:ext uri="{BB962C8B-B14F-4D97-AF65-F5344CB8AC3E}">
        <p14:creationId xmlns:p14="http://schemas.microsoft.com/office/powerpoint/2010/main" val="271240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A43633-4103-476A-B2C0-772C72142505}"/>
              </a:ext>
            </a:extLst>
          </p:cNvPr>
          <p:cNvGraphicFramePr>
            <a:graphicFrameLocks noGrp="1"/>
          </p:cNvGraphicFramePr>
          <p:nvPr>
            <p:ph idx="1"/>
          </p:nvPr>
        </p:nvGraphicFramePr>
        <p:xfrm>
          <a:off x="4495801" y="2743201"/>
          <a:ext cx="5562599" cy="937993"/>
        </p:xfrm>
        <a:graphic>
          <a:graphicData uri="http://schemas.openxmlformats.org/drawingml/2006/table">
            <a:tbl>
              <a:tblPr>
                <a:tableStyleId>{5C22544A-7EE6-4342-B048-85BDC9FD1C3A}</a:tableStyleId>
              </a:tblPr>
              <a:tblGrid>
                <a:gridCol w="359476">
                  <a:extLst>
                    <a:ext uri="{9D8B030D-6E8A-4147-A177-3AD203B41FA5}">
                      <a16:colId xmlns:a16="http://schemas.microsoft.com/office/drawing/2014/main" val="54239225"/>
                    </a:ext>
                  </a:extLst>
                </a:gridCol>
                <a:gridCol w="661571">
                  <a:extLst>
                    <a:ext uri="{9D8B030D-6E8A-4147-A177-3AD203B41FA5}">
                      <a16:colId xmlns:a16="http://schemas.microsoft.com/office/drawing/2014/main" val="3275456675"/>
                    </a:ext>
                  </a:extLst>
                </a:gridCol>
                <a:gridCol w="1073365">
                  <a:extLst>
                    <a:ext uri="{9D8B030D-6E8A-4147-A177-3AD203B41FA5}">
                      <a16:colId xmlns:a16="http://schemas.microsoft.com/office/drawing/2014/main" val="3553344202"/>
                    </a:ext>
                  </a:extLst>
                </a:gridCol>
                <a:gridCol w="1331582">
                  <a:extLst>
                    <a:ext uri="{9D8B030D-6E8A-4147-A177-3AD203B41FA5}">
                      <a16:colId xmlns:a16="http://schemas.microsoft.com/office/drawing/2014/main" val="2605111482"/>
                    </a:ext>
                  </a:extLst>
                </a:gridCol>
                <a:gridCol w="886033">
                  <a:extLst>
                    <a:ext uri="{9D8B030D-6E8A-4147-A177-3AD203B41FA5}">
                      <a16:colId xmlns:a16="http://schemas.microsoft.com/office/drawing/2014/main" val="1286672494"/>
                    </a:ext>
                  </a:extLst>
                </a:gridCol>
                <a:gridCol w="1250572">
                  <a:extLst>
                    <a:ext uri="{9D8B030D-6E8A-4147-A177-3AD203B41FA5}">
                      <a16:colId xmlns:a16="http://schemas.microsoft.com/office/drawing/2014/main" val="102826174"/>
                    </a:ext>
                  </a:extLst>
                </a:gridCol>
              </a:tblGrid>
              <a:tr h="371478">
                <a:tc>
                  <a:txBody>
                    <a:bodyPr/>
                    <a:lstStyle/>
                    <a:p>
                      <a:pPr algn="l" fontAlgn="b"/>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Subnet Notation</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Network Address (1st Ip Address)</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First Usable Host Address(2nd Ip Address)</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Last Usable Host Address</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dirty="0">
                          <a:effectLst/>
                        </a:rPr>
                        <a:t>Broadcast Address (The last Ip Address)</a:t>
                      </a:r>
                      <a:endParaRPr lang="en-US" sz="600" b="0" i="0" u="none" strike="noStrike" dirty="0">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763450155"/>
                  </a:ext>
                </a:extLst>
              </a:tr>
              <a:tr h="195037">
                <a:tc>
                  <a:txBody>
                    <a:bodyPr/>
                    <a:lstStyle/>
                    <a:p>
                      <a:pPr algn="l" fontAlgn="b"/>
                      <a:r>
                        <a:rPr lang="en-US" sz="600" u="none" strike="noStrike">
                          <a:effectLst/>
                        </a:rPr>
                        <a:t>1st Subnet</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255.255.255.128/25</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192.168.5.0</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192.168.5.1</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192.168.5.126</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192.168.5.127</a:t>
                      </a:r>
                      <a:endParaRPr lang="en-US" sz="6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40702933"/>
                  </a:ext>
                </a:extLst>
              </a:tr>
              <a:tr h="371478">
                <a:tc>
                  <a:txBody>
                    <a:bodyPr/>
                    <a:lstStyle/>
                    <a:p>
                      <a:pPr algn="l" fontAlgn="b"/>
                      <a:r>
                        <a:rPr lang="en-US" sz="600" u="none" strike="noStrike">
                          <a:effectLst/>
                        </a:rPr>
                        <a:t>2nd Subnet</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255.255.255.128/25</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192.168.5.128</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192.168.5.129</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a:effectLst/>
                        </a:rPr>
                        <a:t>192.168.5.254</a:t>
                      </a:r>
                      <a:endParaRPr lang="en-US" sz="6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US" sz="600" u="none" strike="noStrike" dirty="0">
                          <a:effectLst/>
                        </a:rPr>
                        <a:t>192.168.5.255</a:t>
                      </a:r>
                      <a:endParaRPr lang="en-US" sz="600" b="0" i="0" u="none" strike="noStrike" dirty="0">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256418550"/>
                  </a:ext>
                </a:extLst>
              </a:tr>
            </a:tbl>
          </a:graphicData>
        </a:graphic>
      </p:graphicFrame>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133600"/>
            <a:ext cx="1752600"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table should include two /25 subnets, including the network address, first usable host address, last usable host address, and broadcast address for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t>Subnetting</a:t>
            </a:r>
            <a:r>
              <a:rPr lang="en-US" sz="2800" dirty="0"/>
              <a:t> Table</a:t>
            </a:r>
          </a:p>
        </p:txBody>
      </p:sp>
    </p:spTree>
    <p:extLst>
      <p:ext uri="{BB962C8B-B14F-4D97-AF65-F5344CB8AC3E}">
        <p14:creationId xmlns:p14="http://schemas.microsoft.com/office/powerpoint/2010/main" val="266588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209800"/>
            <a:ext cx="1752600"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both Lo5 and Lo6 loopback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pic>
        <p:nvPicPr>
          <p:cNvPr id="4" name="Picture 3">
            <a:extLst>
              <a:ext uri="{FF2B5EF4-FFF2-40B4-BE49-F238E27FC236}">
                <a16:creationId xmlns:a16="http://schemas.microsoft.com/office/drawing/2014/main" id="{2CACDD08-92A4-4DEF-B98E-F2442F944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78" y="1143001"/>
            <a:ext cx="6048323" cy="4370555"/>
          </a:xfrm>
          <a:prstGeom prst="rect">
            <a:avLst/>
          </a:prstGeom>
        </p:spPr>
      </p:pic>
      <p:sp>
        <p:nvSpPr>
          <p:cNvPr id="2" name="TextBox 1">
            <a:extLst>
              <a:ext uri="{FF2B5EF4-FFF2-40B4-BE49-F238E27FC236}">
                <a16:creationId xmlns:a16="http://schemas.microsoft.com/office/drawing/2014/main" id="{37777445-FF70-4C55-89E9-235D207E06E5}"/>
              </a:ext>
            </a:extLst>
          </p:cNvPr>
          <p:cNvSpPr txBox="1"/>
          <p:nvPr/>
        </p:nvSpPr>
        <p:spPr>
          <a:xfrm>
            <a:off x="3338818" y="5721292"/>
            <a:ext cx="7329183" cy="369332"/>
          </a:xfrm>
          <a:prstGeom prst="rect">
            <a:avLst/>
          </a:prstGeom>
          <a:noFill/>
        </p:spPr>
        <p:txBody>
          <a:bodyPr wrap="square" rtlCol="0">
            <a:spAutoFit/>
          </a:bodyPr>
          <a:lstStyle/>
          <a:p>
            <a:r>
              <a:rPr lang="en-US" dirty="0"/>
              <a:t>Configured loopbacks for our Ipv4 and Ipv6 devices for diagnostic testing</a:t>
            </a:r>
          </a:p>
        </p:txBody>
      </p:sp>
    </p:spTree>
    <p:extLst>
      <p:ext uri="{BB962C8B-B14F-4D97-AF65-F5344CB8AC3E}">
        <p14:creationId xmlns:p14="http://schemas.microsoft.com/office/powerpoint/2010/main" val="321023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514600" y="1905001"/>
            <a:ext cx="1752600" cy="1828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two successful ping tests from </a:t>
            </a:r>
            <a:r>
              <a:rPr lang="en-US" sz="1600"/>
              <a:t>the host </a:t>
            </a:r>
            <a:r>
              <a:rPr lang="en-US" sz="1600" dirty="0"/>
              <a:t>c</a:t>
            </a:r>
            <a:r>
              <a:rPr lang="en-US" sz="1600"/>
              <a:t>omputer </a:t>
            </a:r>
            <a:r>
              <a:rPr lang="en-US" sz="1600" dirty="0"/>
              <a:t>to the Lo5 and Lo6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479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Ping Tests</a:t>
            </a:r>
          </a:p>
        </p:txBody>
      </p:sp>
      <p:pic>
        <p:nvPicPr>
          <p:cNvPr id="4" name="Picture 3" descr="Text&#10;&#10;Description automatically generated">
            <a:extLst>
              <a:ext uri="{FF2B5EF4-FFF2-40B4-BE49-F238E27FC236}">
                <a16:creationId xmlns:a16="http://schemas.microsoft.com/office/drawing/2014/main" id="{07209E28-5210-40A8-BCA2-D225CCB21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1" y="1447800"/>
            <a:ext cx="6174729" cy="3229276"/>
          </a:xfrm>
          <a:prstGeom prst="rect">
            <a:avLst/>
          </a:prstGeom>
        </p:spPr>
      </p:pic>
      <p:sp>
        <p:nvSpPr>
          <p:cNvPr id="2" name="TextBox 1">
            <a:extLst>
              <a:ext uri="{FF2B5EF4-FFF2-40B4-BE49-F238E27FC236}">
                <a16:creationId xmlns:a16="http://schemas.microsoft.com/office/drawing/2014/main" id="{B5FCE001-53E3-4CE9-8F6E-1269ED03343D}"/>
              </a:ext>
            </a:extLst>
          </p:cNvPr>
          <p:cNvSpPr txBox="1"/>
          <p:nvPr/>
        </p:nvSpPr>
        <p:spPr>
          <a:xfrm>
            <a:off x="3791824" y="5117284"/>
            <a:ext cx="7046752" cy="369332"/>
          </a:xfrm>
          <a:prstGeom prst="rect">
            <a:avLst/>
          </a:prstGeom>
          <a:noFill/>
        </p:spPr>
        <p:txBody>
          <a:bodyPr wrap="square" rtlCol="0">
            <a:spAutoFit/>
          </a:bodyPr>
          <a:lstStyle/>
          <a:p>
            <a:r>
              <a:rPr lang="en-US" dirty="0"/>
              <a:t>Pinging our loopback devices to make sure we configured them correctly</a:t>
            </a:r>
          </a:p>
        </p:txBody>
      </p:sp>
    </p:spTree>
    <p:extLst>
      <p:ext uri="{BB962C8B-B14F-4D97-AF65-F5344CB8AC3E}">
        <p14:creationId xmlns:p14="http://schemas.microsoft.com/office/powerpoint/2010/main" val="235333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B28A3-3E07-4D14-833B-E91705339CFA}"/>
              </a:ext>
            </a:extLst>
          </p:cNvPr>
          <p:cNvSpPr>
            <a:spLocks noGrp="1"/>
          </p:cNvSpPr>
          <p:nvPr>
            <p:ph type="ctrTitle"/>
          </p:nvPr>
        </p:nvSpPr>
        <p:spPr>
          <a:xfrm>
            <a:off x="3854450" y="965200"/>
            <a:ext cx="7372350" cy="3404680"/>
          </a:xfrm>
        </p:spPr>
        <p:txBody>
          <a:bodyPr>
            <a:normAutofit/>
          </a:bodyPr>
          <a:lstStyle/>
          <a:p>
            <a:pPr algn="l"/>
            <a:r>
              <a:rPr lang="en-US" sz="4800" dirty="0"/>
              <a:t>WLAN Implementation</a:t>
            </a:r>
          </a:p>
        </p:txBody>
      </p:sp>
      <p:sp>
        <p:nvSpPr>
          <p:cNvPr id="3" name="Subtitle 2">
            <a:extLst>
              <a:ext uri="{FF2B5EF4-FFF2-40B4-BE49-F238E27FC236}">
                <a16:creationId xmlns:a16="http://schemas.microsoft.com/office/drawing/2014/main" id="{D1954C5E-2BC4-43CE-91FA-1EEE250B84CB}"/>
              </a:ext>
            </a:extLst>
          </p:cNvPr>
          <p:cNvSpPr>
            <a:spLocks noGrp="1"/>
          </p:cNvSpPr>
          <p:nvPr>
            <p:ph type="subTitle" idx="1"/>
          </p:nvPr>
        </p:nvSpPr>
        <p:spPr>
          <a:xfrm>
            <a:off x="3854450" y="4503906"/>
            <a:ext cx="7372350" cy="1388892"/>
          </a:xfrm>
        </p:spPr>
        <p:txBody>
          <a:bodyPr>
            <a:normAutofit/>
          </a:bodyPr>
          <a:lstStyle/>
          <a:p>
            <a:pPr algn="l"/>
            <a:endParaRPr lang="en-US"/>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2" name="Group 11">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13"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Shape 16">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Tree>
    <p:extLst>
      <p:ext uri="{BB962C8B-B14F-4D97-AF65-F5344CB8AC3E}">
        <p14:creationId xmlns:p14="http://schemas.microsoft.com/office/powerpoint/2010/main" val="4199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01A0-B484-43A9-B79B-0A3373C743D1}"/>
              </a:ext>
            </a:extLst>
          </p:cNvPr>
          <p:cNvSpPr>
            <a:spLocks noGrp="1"/>
          </p:cNvSpPr>
          <p:nvPr>
            <p:ph type="title"/>
          </p:nvPr>
        </p:nvSpPr>
        <p:spPr>
          <a:xfrm>
            <a:off x="1086643" y="489858"/>
            <a:ext cx="10018713" cy="1245638"/>
          </a:xfrm>
        </p:spPr>
        <p:txBody>
          <a:bodyPr>
            <a:normAutofit/>
          </a:bodyPr>
          <a:lstStyle/>
          <a:p>
            <a:r>
              <a:rPr lang="en-US" sz="2400" dirty="0"/>
              <a:t>Table of Contents</a:t>
            </a:r>
          </a:p>
        </p:txBody>
      </p:sp>
      <p:sp>
        <p:nvSpPr>
          <p:cNvPr id="3" name="Content Placeholder 2">
            <a:extLst>
              <a:ext uri="{FF2B5EF4-FFF2-40B4-BE49-F238E27FC236}">
                <a16:creationId xmlns:a16="http://schemas.microsoft.com/office/drawing/2014/main" id="{6FB49E4A-2C21-4F8D-AA07-2236D67FCE1E}"/>
              </a:ext>
            </a:extLst>
          </p:cNvPr>
          <p:cNvSpPr>
            <a:spLocks noGrp="1"/>
          </p:cNvSpPr>
          <p:nvPr>
            <p:ph idx="1"/>
          </p:nvPr>
        </p:nvSpPr>
        <p:spPr>
          <a:xfrm>
            <a:off x="1223053" y="1931438"/>
            <a:ext cx="10430882" cy="3710474"/>
          </a:xfrm>
        </p:spPr>
        <p:txBody>
          <a:bodyPr>
            <a:normAutofit fontScale="32500" lnSpcReduction="20000"/>
          </a:bodyPr>
          <a:lstStyle/>
          <a:p>
            <a:pPr marL="0" indent="0">
              <a:buNone/>
            </a:pPr>
            <a:r>
              <a:rPr lang="en-US" dirty="0"/>
              <a:t>	</a:t>
            </a:r>
            <a:r>
              <a:rPr lang="en-US" sz="2000" dirty="0"/>
              <a:t>											</a:t>
            </a:r>
            <a:r>
              <a:rPr lang="en-US" sz="5000" dirty="0"/>
              <a:t>Slide</a:t>
            </a:r>
          </a:p>
          <a:p>
            <a:r>
              <a:rPr lang="en-US" sz="5000" dirty="0"/>
              <a:t>Introduction										3</a:t>
            </a:r>
          </a:p>
          <a:p>
            <a:r>
              <a:rPr lang="en-US" sz="5000" dirty="0"/>
              <a:t>IPv4 and IPv6 Addressing							4-6</a:t>
            </a:r>
          </a:p>
          <a:p>
            <a:r>
              <a:rPr lang="en-US" sz="5000" dirty="0"/>
              <a:t>Virtual Machine (VM) Dynamic IP assignment				7-10</a:t>
            </a:r>
          </a:p>
          <a:p>
            <a:r>
              <a:rPr lang="en-US" sz="5000" dirty="0"/>
              <a:t>Connectivity Test and Visio Network Diagram				11-14</a:t>
            </a:r>
          </a:p>
          <a:p>
            <a:r>
              <a:rPr lang="en-US" sz="5000" dirty="0"/>
              <a:t>IP Subnetting and Loopback interfaces			 		15-18</a:t>
            </a:r>
          </a:p>
          <a:p>
            <a:r>
              <a:rPr lang="en-US" sz="5000" dirty="0"/>
              <a:t>WLAN Implementation			 					19-22</a:t>
            </a:r>
          </a:p>
          <a:p>
            <a:r>
              <a:rPr lang="en-US" sz="5000" dirty="0"/>
              <a:t>Challenges of project								23</a:t>
            </a:r>
          </a:p>
          <a:p>
            <a:r>
              <a:rPr lang="en-US" sz="5000" dirty="0"/>
              <a:t>Career Skills acquired								24</a:t>
            </a:r>
          </a:p>
          <a:p>
            <a:r>
              <a:rPr lang="en-US" sz="5000" dirty="0"/>
              <a:t>Conclusion										25</a:t>
            </a:r>
          </a:p>
        </p:txBody>
      </p:sp>
    </p:spTree>
    <p:extLst>
      <p:ext uri="{BB962C8B-B14F-4D97-AF65-F5344CB8AC3E}">
        <p14:creationId xmlns:p14="http://schemas.microsoft.com/office/powerpoint/2010/main" val="2300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66950" y="2133600"/>
            <a:ext cx="17526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newly configured NETW191 SSID.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762000"/>
            <a:ext cx="19431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List of SSID Names</a:t>
            </a:r>
          </a:p>
        </p:txBody>
      </p:sp>
      <p:pic>
        <p:nvPicPr>
          <p:cNvPr id="4" name="Picture 3">
            <a:extLst>
              <a:ext uri="{FF2B5EF4-FFF2-40B4-BE49-F238E27FC236}">
                <a16:creationId xmlns:a16="http://schemas.microsoft.com/office/drawing/2014/main" id="{4E34BB96-10CD-46A5-992D-6F0D4C7E1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352" y="609601"/>
            <a:ext cx="2393431" cy="5178311"/>
          </a:xfrm>
          <a:prstGeom prst="rect">
            <a:avLst/>
          </a:prstGeom>
        </p:spPr>
      </p:pic>
      <p:sp>
        <p:nvSpPr>
          <p:cNvPr id="2" name="TextBox 1">
            <a:extLst>
              <a:ext uri="{FF2B5EF4-FFF2-40B4-BE49-F238E27FC236}">
                <a16:creationId xmlns:a16="http://schemas.microsoft.com/office/drawing/2014/main" id="{2761267F-768C-4B5C-91CA-9536F0A0EB9A}"/>
              </a:ext>
            </a:extLst>
          </p:cNvPr>
          <p:cNvSpPr txBox="1"/>
          <p:nvPr/>
        </p:nvSpPr>
        <p:spPr>
          <a:xfrm>
            <a:off x="2424418" y="3657600"/>
            <a:ext cx="3171039" cy="646331"/>
          </a:xfrm>
          <a:prstGeom prst="rect">
            <a:avLst/>
          </a:prstGeom>
          <a:noFill/>
        </p:spPr>
        <p:txBody>
          <a:bodyPr wrap="square" rtlCol="0">
            <a:spAutoFit/>
          </a:bodyPr>
          <a:lstStyle/>
          <a:p>
            <a:r>
              <a:rPr lang="en-US" dirty="0"/>
              <a:t>Testing our WIFI network we made</a:t>
            </a:r>
          </a:p>
        </p:txBody>
      </p:sp>
    </p:spTree>
    <p:extLst>
      <p:ext uri="{BB962C8B-B14F-4D97-AF65-F5344CB8AC3E}">
        <p14:creationId xmlns:p14="http://schemas.microsoft.com/office/powerpoint/2010/main" val="342013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43150" y="2209800"/>
            <a:ext cx="1752600"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 address of your Wi-Fi device that’s associated with the NETW191 network.</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47900" y="762000"/>
            <a:ext cx="19431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Wi-Fi Client </a:t>
            </a:r>
          </a:p>
          <a:p>
            <a:r>
              <a:rPr lang="en-US" sz="2800" dirty="0"/>
              <a:t>IP Address</a:t>
            </a:r>
          </a:p>
        </p:txBody>
      </p:sp>
      <p:pic>
        <p:nvPicPr>
          <p:cNvPr id="4" name="Picture 3">
            <a:extLst>
              <a:ext uri="{FF2B5EF4-FFF2-40B4-BE49-F238E27FC236}">
                <a16:creationId xmlns:a16="http://schemas.microsoft.com/office/drawing/2014/main" id="{7D89B6D8-ECA0-4CB5-9495-681334CA3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803" y="647700"/>
            <a:ext cx="2571050" cy="5562600"/>
          </a:xfrm>
          <a:prstGeom prst="rect">
            <a:avLst/>
          </a:prstGeom>
        </p:spPr>
      </p:pic>
      <p:sp>
        <p:nvSpPr>
          <p:cNvPr id="2" name="TextBox 1">
            <a:extLst>
              <a:ext uri="{FF2B5EF4-FFF2-40B4-BE49-F238E27FC236}">
                <a16:creationId xmlns:a16="http://schemas.microsoft.com/office/drawing/2014/main" id="{CD96B702-3940-44D5-B0DB-25F567D3F835}"/>
              </a:ext>
            </a:extLst>
          </p:cNvPr>
          <p:cNvSpPr txBox="1"/>
          <p:nvPr/>
        </p:nvSpPr>
        <p:spPr>
          <a:xfrm>
            <a:off x="2474752" y="4538444"/>
            <a:ext cx="3322041" cy="923330"/>
          </a:xfrm>
          <a:prstGeom prst="rect">
            <a:avLst/>
          </a:prstGeom>
          <a:noFill/>
        </p:spPr>
        <p:txBody>
          <a:bodyPr wrap="square" rtlCol="0">
            <a:spAutoFit/>
          </a:bodyPr>
          <a:lstStyle/>
          <a:p>
            <a:r>
              <a:rPr lang="en-US" dirty="0"/>
              <a:t>Showing the </a:t>
            </a:r>
            <a:r>
              <a:rPr lang="en-US" dirty="0" err="1"/>
              <a:t>ip</a:t>
            </a:r>
            <a:r>
              <a:rPr lang="en-US" dirty="0"/>
              <a:t> address the travel router gave to my phone after we configured our WIFI network</a:t>
            </a:r>
          </a:p>
        </p:txBody>
      </p:sp>
    </p:spTree>
    <p:extLst>
      <p:ext uri="{BB962C8B-B14F-4D97-AF65-F5344CB8AC3E}">
        <p14:creationId xmlns:p14="http://schemas.microsoft.com/office/powerpoint/2010/main" val="287608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1905000"/>
            <a:ext cx="1752600"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a successful ping test from </a:t>
            </a:r>
            <a:r>
              <a:rPr lang="en-US" sz="1600"/>
              <a:t>the host </a:t>
            </a:r>
            <a:r>
              <a:rPr lang="en-US" sz="1600" dirty="0"/>
              <a:t>c</a:t>
            </a:r>
            <a:r>
              <a:rPr lang="en-US" sz="1600"/>
              <a:t>omputer </a:t>
            </a:r>
            <a:r>
              <a:rPr lang="en-US" sz="1600" dirty="0"/>
              <a:t>to your Wi-Fi device that’s associated with the NETW191 network.</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812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Ping Test</a:t>
            </a:r>
          </a:p>
        </p:txBody>
      </p:sp>
      <p:pic>
        <p:nvPicPr>
          <p:cNvPr id="4" name="Picture 3" descr="Text&#10;&#10;Description automatically generated">
            <a:extLst>
              <a:ext uri="{FF2B5EF4-FFF2-40B4-BE49-F238E27FC236}">
                <a16:creationId xmlns:a16="http://schemas.microsoft.com/office/drawing/2014/main" id="{7239F61B-30FD-4D25-8C20-93234A5EC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328" y="1395262"/>
            <a:ext cx="6466135" cy="3381676"/>
          </a:xfrm>
          <a:prstGeom prst="rect">
            <a:avLst/>
          </a:prstGeom>
        </p:spPr>
      </p:pic>
      <p:sp>
        <p:nvSpPr>
          <p:cNvPr id="2" name="TextBox 1">
            <a:extLst>
              <a:ext uri="{FF2B5EF4-FFF2-40B4-BE49-F238E27FC236}">
                <a16:creationId xmlns:a16="http://schemas.microsoft.com/office/drawing/2014/main" id="{52F43EE6-D4EA-427A-9E74-64392CA225E9}"/>
              </a:ext>
            </a:extLst>
          </p:cNvPr>
          <p:cNvSpPr txBox="1"/>
          <p:nvPr/>
        </p:nvSpPr>
        <p:spPr>
          <a:xfrm>
            <a:off x="4114800" y="5142451"/>
            <a:ext cx="6270771" cy="646331"/>
          </a:xfrm>
          <a:prstGeom prst="rect">
            <a:avLst/>
          </a:prstGeom>
          <a:noFill/>
        </p:spPr>
        <p:txBody>
          <a:bodyPr wrap="square" rtlCol="0">
            <a:spAutoFit/>
          </a:bodyPr>
          <a:lstStyle/>
          <a:p>
            <a:r>
              <a:rPr lang="en-US" dirty="0"/>
              <a:t>Pinging my phone from my host computer to make sure they are on the same network</a:t>
            </a:r>
          </a:p>
        </p:txBody>
      </p:sp>
    </p:spTree>
    <p:extLst>
      <p:ext uri="{BB962C8B-B14F-4D97-AF65-F5344CB8AC3E}">
        <p14:creationId xmlns:p14="http://schemas.microsoft.com/office/powerpoint/2010/main" val="233011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CDC0-AAF3-4461-85BE-73DFFA4A2B15}"/>
              </a:ext>
            </a:extLst>
          </p:cNvPr>
          <p:cNvSpPr>
            <a:spLocks noGrp="1"/>
          </p:cNvSpPr>
          <p:nvPr>
            <p:ph type="title"/>
          </p:nvPr>
        </p:nvSpPr>
        <p:spPr/>
        <p:txBody>
          <a:bodyPr/>
          <a:lstStyle/>
          <a:p>
            <a:r>
              <a:rPr lang="en-US" dirty="0"/>
              <a:t>Challenges in Project</a:t>
            </a:r>
          </a:p>
        </p:txBody>
      </p:sp>
      <p:sp>
        <p:nvSpPr>
          <p:cNvPr id="3" name="Content Placeholder 2">
            <a:extLst>
              <a:ext uri="{FF2B5EF4-FFF2-40B4-BE49-F238E27FC236}">
                <a16:creationId xmlns:a16="http://schemas.microsoft.com/office/drawing/2014/main" id="{9FDC8EE6-DF16-427E-BC29-6E1C9FB9C661}"/>
              </a:ext>
            </a:extLst>
          </p:cNvPr>
          <p:cNvSpPr>
            <a:spLocks noGrp="1"/>
          </p:cNvSpPr>
          <p:nvPr>
            <p:ph idx="1"/>
          </p:nvPr>
        </p:nvSpPr>
        <p:spPr/>
        <p:txBody>
          <a:bodyPr>
            <a:normAutofit/>
          </a:bodyPr>
          <a:lstStyle/>
          <a:p>
            <a:r>
              <a:rPr lang="en-US" sz="1800" dirty="0"/>
              <a:t>Some of the challenges of the project were as follows:</a:t>
            </a:r>
          </a:p>
          <a:p>
            <a:pPr lvl="1"/>
            <a:r>
              <a:rPr lang="en-US" sz="1400" dirty="0"/>
              <a:t>Getting used to some of the </a:t>
            </a:r>
            <a:r>
              <a:rPr lang="en-US" sz="1400" dirty="0" err="1"/>
              <a:t>linux</a:t>
            </a:r>
            <a:r>
              <a:rPr lang="en-US" sz="1400" dirty="0"/>
              <a:t> commands</a:t>
            </a:r>
          </a:p>
          <a:p>
            <a:pPr lvl="1"/>
            <a:r>
              <a:rPr lang="en-US" sz="1400" dirty="0"/>
              <a:t>Getting the system prepared for the Virtual Machine</a:t>
            </a:r>
          </a:p>
          <a:p>
            <a:pPr lvl="1"/>
            <a:r>
              <a:rPr lang="en-US" sz="1400" dirty="0"/>
              <a:t>Sometimes logging into the travel router</a:t>
            </a:r>
          </a:p>
          <a:p>
            <a:pPr lvl="1"/>
            <a:r>
              <a:rPr lang="en-US" sz="1400" dirty="0"/>
              <a:t>Setting up the travel router with the ipv4 and ipv6 addresses</a:t>
            </a:r>
          </a:p>
        </p:txBody>
      </p:sp>
    </p:spTree>
    <p:extLst>
      <p:ext uri="{BB962C8B-B14F-4D97-AF65-F5344CB8AC3E}">
        <p14:creationId xmlns:p14="http://schemas.microsoft.com/office/powerpoint/2010/main" val="326843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2429-151D-4074-BAD6-4D77808CCD76}"/>
              </a:ext>
            </a:extLst>
          </p:cNvPr>
          <p:cNvSpPr>
            <a:spLocks noGrp="1"/>
          </p:cNvSpPr>
          <p:nvPr>
            <p:ph type="title"/>
          </p:nvPr>
        </p:nvSpPr>
        <p:spPr/>
        <p:txBody>
          <a:bodyPr/>
          <a:lstStyle/>
          <a:p>
            <a:r>
              <a:rPr lang="en-US" dirty="0"/>
              <a:t>Career Skills Obtained</a:t>
            </a:r>
          </a:p>
        </p:txBody>
      </p:sp>
      <p:sp>
        <p:nvSpPr>
          <p:cNvPr id="4" name="TextBox 3">
            <a:extLst>
              <a:ext uri="{FF2B5EF4-FFF2-40B4-BE49-F238E27FC236}">
                <a16:creationId xmlns:a16="http://schemas.microsoft.com/office/drawing/2014/main" id="{134AD978-2C30-4DA7-AA93-4FCCB0C02665}"/>
              </a:ext>
            </a:extLst>
          </p:cNvPr>
          <p:cNvSpPr txBox="1"/>
          <p:nvPr/>
        </p:nvSpPr>
        <p:spPr>
          <a:xfrm>
            <a:off x="1988191" y="2438399"/>
            <a:ext cx="859032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Some of the Career Skills I Obtained:</a:t>
            </a:r>
          </a:p>
          <a:p>
            <a:pPr marL="285750" indent="-285750">
              <a:buFont typeface="Arial" panose="020B0604020202020204" pitchFamily="34" charset="0"/>
              <a:buChar char="•"/>
            </a:pPr>
            <a:endParaRPr lang="en-US" dirty="0"/>
          </a:p>
          <a:p>
            <a:pPr marL="285750" indent="-285750">
              <a:lnSpc>
                <a:spcPct val="200000"/>
              </a:lnSpc>
              <a:buFont typeface="Arial" panose="020B0604020202020204" pitchFamily="34" charset="0"/>
              <a:buChar char="•"/>
            </a:pPr>
            <a:r>
              <a:rPr lang="en-US" dirty="0"/>
              <a:t>	Setting up and configuring a network</a:t>
            </a:r>
          </a:p>
          <a:p>
            <a:pPr marL="285750" indent="-285750">
              <a:lnSpc>
                <a:spcPct val="200000"/>
              </a:lnSpc>
              <a:buFont typeface="Arial" panose="020B0604020202020204" pitchFamily="34" charset="0"/>
              <a:buChar char="•"/>
            </a:pPr>
            <a:r>
              <a:rPr lang="en-US" dirty="0"/>
              <a:t>	Identify and setup IPv4 and IPv6 Networks</a:t>
            </a:r>
          </a:p>
          <a:p>
            <a:pPr marL="285750" indent="-285750">
              <a:lnSpc>
                <a:spcPct val="200000"/>
              </a:lnSpc>
              <a:buFont typeface="Arial" panose="020B0604020202020204" pitchFamily="34" charset="0"/>
              <a:buChar char="•"/>
            </a:pPr>
            <a:r>
              <a:rPr lang="en-US" dirty="0"/>
              <a:t>	Use command line tools to maintain networks</a:t>
            </a:r>
          </a:p>
          <a:p>
            <a:pPr marL="285750" indent="-285750">
              <a:lnSpc>
                <a:spcPct val="200000"/>
              </a:lnSpc>
              <a:buFont typeface="Arial" panose="020B0604020202020204" pitchFamily="34" charset="0"/>
              <a:buChar char="•"/>
            </a:pPr>
            <a:r>
              <a:rPr lang="en-US" dirty="0"/>
              <a:t>	Develop a network diagram</a:t>
            </a:r>
          </a:p>
          <a:p>
            <a:endParaRPr lang="en-US" dirty="0"/>
          </a:p>
          <a:p>
            <a:endParaRPr lang="en-US" dirty="0"/>
          </a:p>
        </p:txBody>
      </p:sp>
    </p:spTree>
    <p:extLst>
      <p:ext uri="{BB962C8B-B14F-4D97-AF65-F5344CB8AC3E}">
        <p14:creationId xmlns:p14="http://schemas.microsoft.com/office/powerpoint/2010/main" val="423029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CA63-D1A7-4AB5-BA77-A2848D66BAE7}"/>
              </a:ext>
            </a:extLst>
          </p:cNvPr>
          <p:cNvSpPr>
            <a:spLocks noGrp="1"/>
          </p:cNvSpPr>
          <p:nvPr>
            <p:ph type="title"/>
          </p:nvPr>
        </p:nvSpPr>
        <p:spPr/>
        <p:txBody>
          <a:bodyPr/>
          <a:lstStyle/>
          <a:p>
            <a:r>
              <a:rPr lang="en-US" dirty="0"/>
              <a:t>Conclusion</a:t>
            </a:r>
          </a:p>
        </p:txBody>
      </p:sp>
      <p:sp>
        <p:nvSpPr>
          <p:cNvPr id="4" name="TextBox 3">
            <a:extLst>
              <a:ext uri="{FF2B5EF4-FFF2-40B4-BE49-F238E27FC236}">
                <a16:creationId xmlns:a16="http://schemas.microsoft.com/office/drawing/2014/main" id="{1C046BD1-CC71-45EB-B70A-C81AE551144E}"/>
              </a:ext>
            </a:extLst>
          </p:cNvPr>
          <p:cNvSpPr txBox="1"/>
          <p:nvPr/>
        </p:nvSpPr>
        <p:spPr>
          <a:xfrm>
            <a:off x="2290194" y="2306972"/>
            <a:ext cx="8417495" cy="2784737"/>
          </a:xfrm>
          <a:prstGeom prst="rect">
            <a:avLst/>
          </a:prstGeom>
          <a:noFill/>
        </p:spPr>
        <p:txBody>
          <a:bodyPr wrap="square" rtlCol="0">
            <a:spAutoFit/>
          </a:bodyPr>
          <a:lstStyle/>
          <a:p>
            <a:pPr>
              <a:lnSpc>
                <a:spcPct val="200000"/>
              </a:lnSpc>
            </a:pPr>
            <a:r>
              <a:rPr lang="en-US" dirty="0"/>
              <a:t>This project was fun from start to finish and I learned a lot through this project and the lectures given. Through the entirety of the course, it was fascinating to see the different things involved with networking and how devices interact with different network devices. I liked how the project was very easy to follow and understand what we were doing. </a:t>
            </a:r>
            <a:r>
              <a:rPr lang="en-US" dirty="0" err="1"/>
              <a:t>Devry</a:t>
            </a:r>
            <a:r>
              <a:rPr lang="en-US" dirty="0"/>
              <a:t> is doing a good job keeping these hands-on projects. </a:t>
            </a:r>
          </a:p>
        </p:txBody>
      </p:sp>
    </p:spTree>
    <p:extLst>
      <p:ext uri="{BB962C8B-B14F-4D97-AF65-F5344CB8AC3E}">
        <p14:creationId xmlns:p14="http://schemas.microsoft.com/office/powerpoint/2010/main" val="5631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95E2-4ED8-4827-952E-9505BB08B34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69F77B-EF6E-45F5-9CBB-AFD7609B4FF4}"/>
              </a:ext>
            </a:extLst>
          </p:cNvPr>
          <p:cNvSpPr>
            <a:spLocks noGrp="1"/>
          </p:cNvSpPr>
          <p:nvPr>
            <p:ph idx="1"/>
          </p:nvPr>
        </p:nvSpPr>
        <p:spPr/>
        <p:txBody>
          <a:bodyPr>
            <a:normAutofit fontScale="77500" lnSpcReduction="20000"/>
          </a:bodyPr>
          <a:lstStyle/>
          <a:p>
            <a:r>
              <a:rPr lang="en-US" sz="1800" dirty="0"/>
              <a:t>For this project we were instructed to setup a virtual machine an get familiar with network setup and protocols. The following areas were covered during this project:</a:t>
            </a:r>
          </a:p>
          <a:p>
            <a:r>
              <a:rPr lang="en-US" sz="1800" dirty="0"/>
              <a:t>Developing and Building a Network</a:t>
            </a:r>
          </a:p>
          <a:p>
            <a:r>
              <a:rPr lang="en-US" sz="1800" dirty="0"/>
              <a:t>Hardware setup, subnetting and connection testing</a:t>
            </a:r>
          </a:p>
          <a:p>
            <a:r>
              <a:rPr lang="en-US" sz="1800" dirty="0"/>
              <a:t>Network documentation and WLAN implementation</a:t>
            </a:r>
          </a:p>
          <a:p>
            <a:endParaRPr lang="en-US" sz="1800" dirty="0"/>
          </a:p>
          <a:p>
            <a:r>
              <a:rPr lang="en-US" sz="1800" dirty="0"/>
              <a:t>Before Getting Started I had to make sure my Host computer was ready for the virtual machine.</a:t>
            </a:r>
          </a:p>
          <a:p>
            <a:r>
              <a:rPr lang="en-US" sz="1800" dirty="0"/>
              <a:t>I had to change settings in my bios to enable virtual cores for my computer</a:t>
            </a:r>
          </a:p>
          <a:p>
            <a:r>
              <a:rPr lang="en-US" sz="1800" dirty="0"/>
              <a:t>I then had to install a virtual machine program and then install the </a:t>
            </a:r>
            <a:r>
              <a:rPr lang="en-US" sz="1800" dirty="0" err="1"/>
              <a:t>linux</a:t>
            </a:r>
            <a:r>
              <a:rPr lang="en-US" sz="1800" dirty="0"/>
              <a:t> </a:t>
            </a:r>
            <a:r>
              <a:rPr lang="en-US" sz="1800" dirty="0" err="1"/>
              <a:t>os</a:t>
            </a:r>
            <a:r>
              <a:rPr lang="en-US" sz="1800" dirty="0"/>
              <a:t> on it.</a:t>
            </a:r>
          </a:p>
          <a:p>
            <a:r>
              <a:rPr lang="en-US" sz="1800" dirty="0"/>
              <a:t>I then had to make sure That the provided travel router was functional and working.</a:t>
            </a:r>
          </a:p>
          <a:p>
            <a:r>
              <a:rPr lang="en-US" sz="1800" dirty="0"/>
              <a:t>The version of Linux I used was the latest at the time of installation.</a:t>
            </a:r>
          </a:p>
          <a:p>
            <a:pPr marL="0" indent="0">
              <a:buNone/>
            </a:pPr>
            <a:endParaRPr lang="en-US" sz="1800" dirty="0"/>
          </a:p>
        </p:txBody>
      </p:sp>
    </p:spTree>
    <p:extLst>
      <p:ext uri="{BB962C8B-B14F-4D97-AF65-F5344CB8AC3E}">
        <p14:creationId xmlns:p14="http://schemas.microsoft.com/office/powerpoint/2010/main" val="207223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62074-982D-4510-A6F0-6BA857F10FA5}"/>
              </a:ext>
            </a:extLst>
          </p:cNvPr>
          <p:cNvSpPr>
            <a:spLocks noGrp="1"/>
          </p:cNvSpPr>
          <p:nvPr>
            <p:ph type="ctrTitle"/>
          </p:nvPr>
        </p:nvSpPr>
        <p:spPr>
          <a:xfrm>
            <a:off x="3854450" y="965200"/>
            <a:ext cx="7372350" cy="3404680"/>
          </a:xfrm>
        </p:spPr>
        <p:txBody>
          <a:bodyPr>
            <a:normAutofit/>
          </a:bodyPr>
          <a:lstStyle/>
          <a:p>
            <a:pPr algn="l"/>
            <a:r>
              <a:rPr lang="en-US" sz="4800" dirty="0"/>
              <a:t>IPv4 and IPv6 Addressing</a:t>
            </a:r>
          </a:p>
        </p:txBody>
      </p:sp>
      <p:sp>
        <p:nvSpPr>
          <p:cNvPr id="3" name="Subtitle 2">
            <a:extLst>
              <a:ext uri="{FF2B5EF4-FFF2-40B4-BE49-F238E27FC236}">
                <a16:creationId xmlns:a16="http://schemas.microsoft.com/office/drawing/2014/main" id="{6E0A5B9B-352E-4121-8066-98273C5862D0}"/>
              </a:ext>
            </a:extLst>
          </p:cNvPr>
          <p:cNvSpPr>
            <a:spLocks noGrp="1"/>
          </p:cNvSpPr>
          <p:nvPr>
            <p:ph type="subTitle" idx="1"/>
          </p:nvPr>
        </p:nvSpPr>
        <p:spPr>
          <a:xfrm>
            <a:off x="3854450" y="4503906"/>
            <a:ext cx="7372350" cy="1388892"/>
          </a:xfrm>
        </p:spPr>
        <p:txBody>
          <a:bodyPr>
            <a:normAutofit/>
          </a:bodyPr>
          <a:lstStyle/>
          <a:p>
            <a:pPr algn="l"/>
            <a:endParaRPr lang="en-US" dirty="0"/>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2" name="Group 11">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13"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Shape 16">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Tree>
    <p:extLst>
      <p:ext uri="{BB962C8B-B14F-4D97-AF65-F5344CB8AC3E}">
        <p14:creationId xmlns:p14="http://schemas.microsoft.com/office/powerpoint/2010/main" val="10142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0" y="2839099"/>
            <a:ext cx="2133600" cy="129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include:</a:t>
            </a:r>
          </a:p>
          <a:p>
            <a:pPr marL="285750" indent="-285750"/>
            <a:r>
              <a:rPr lang="en-US" sz="1600" dirty="0"/>
              <a:t>IPv4 address</a:t>
            </a:r>
          </a:p>
          <a:p>
            <a:pPr marL="285750" indent="-285750"/>
            <a:r>
              <a:rPr lang="en-US" sz="1600" dirty="0"/>
              <a:t>IPv4 </a:t>
            </a:r>
            <a:r>
              <a:rPr lang="en-US" sz="1600" dirty="0" err="1"/>
              <a:t>netmask</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6618"/>
            <a:ext cx="2133600" cy="2133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 of the Travel Router</a:t>
            </a:r>
          </a:p>
        </p:txBody>
      </p:sp>
      <p:pic>
        <p:nvPicPr>
          <p:cNvPr id="4" name="Picture 3">
            <a:extLst>
              <a:ext uri="{FF2B5EF4-FFF2-40B4-BE49-F238E27FC236}">
                <a16:creationId xmlns:a16="http://schemas.microsoft.com/office/drawing/2014/main" id="{C1157379-1252-4355-9387-D8C0641CC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1" y="1166469"/>
            <a:ext cx="5430373" cy="3345261"/>
          </a:xfrm>
          <a:prstGeom prst="rect">
            <a:avLst/>
          </a:prstGeom>
        </p:spPr>
      </p:pic>
      <p:sp>
        <p:nvSpPr>
          <p:cNvPr id="2" name="TextBox 1">
            <a:extLst>
              <a:ext uri="{FF2B5EF4-FFF2-40B4-BE49-F238E27FC236}">
                <a16:creationId xmlns:a16="http://schemas.microsoft.com/office/drawing/2014/main" id="{56A4D218-836E-4783-BA56-B550A1EF96D4}"/>
              </a:ext>
            </a:extLst>
          </p:cNvPr>
          <p:cNvSpPr txBox="1"/>
          <p:nvPr/>
        </p:nvSpPr>
        <p:spPr>
          <a:xfrm>
            <a:off x="1837189" y="4957894"/>
            <a:ext cx="8942664" cy="369332"/>
          </a:xfrm>
          <a:prstGeom prst="rect">
            <a:avLst/>
          </a:prstGeom>
          <a:noFill/>
        </p:spPr>
        <p:txBody>
          <a:bodyPr wrap="square" rtlCol="0">
            <a:spAutoFit/>
          </a:bodyPr>
          <a:lstStyle/>
          <a:p>
            <a:r>
              <a:rPr lang="en-US" dirty="0"/>
              <a:t>The following was setting up the travel router to have an ipv4 address and netmask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2133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IPv6 Address Assignment of the Travel Router</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0" y="2819401"/>
            <a:ext cx="2133600" cy="14477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include:</a:t>
            </a:r>
          </a:p>
          <a:p>
            <a:pPr marL="285750" indent="-285750"/>
            <a:r>
              <a:rPr lang="en-US" sz="1600" dirty="0"/>
              <a:t>IPv6 address</a:t>
            </a:r>
          </a:p>
          <a:p>
            <a:pPr marL="285750" indent="-285750"/>
            <a:r>
              <a:rPr lang="en-US" sz="1600" dirty="0"/>
              <a:t>IPv6 prefix</a:t>
            </a:r>
          </a:p>
        </p:txBody>
      </p:sp>
      <p:pic>
        <p:nvPicPr>
          <p:cNvPr id="6" name="Picture 5" descr="Graphical user interface, text, application&#10;&#10;Description automatically generated">
            <a:extLst>
              <a:ext uri="{FF2B5EF4-FFF2-40B4-BE49-F238E27FC236}">
                <a16:creationId xmlns:a16="http://schemas.microsoft.com/office/drawing/2014/main" id="{58CBD8E2-A9D9-4349-96A5-C68BA1254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176362"/>
            <a:ext cx="4391638" cy="1438476"/>
          </a:xfrm>
          <a:prstGeom prst="rect">
            <a:avLst/>
          </a:prstGeom>
        </p:spPr>
      </p:pic>
      <p:sp>
        <p:nvSpPr>
          <p:cNvPr id="7" name="TextBox 6">
            <a:extLst>
              <a:ext uri="{FF2B5EF4-FFF2-40B4-BE49-F238E27FC236}">
                <a16:creationId xmlns:a16="http://schemas.microsoft.com/office/drawing/2014/main" id="{9AE7B333-946C-4666-9B44-164AA090B3CD}"/>
              </a:ext>
            </a:extLst>
          </p:cNvPr>
          <p:cNvSpPr txBox="1"/>
          <p:nvPr/>
        </p:nvSpPr>
        <p:spPr>
          <a:xfrm>
            <a:off x="1837189" y="4957894"/>
            <a:ext cx="8942664" cy="369332"/>
          </a:xfrm>
          <a:prstGeom prst="rect">
            <a:avLst/>
          </a:prstGeom>
          <a:noFill/>
        </p:spPr>
        <p:txBody>
          <a:bodyPr wrap="square" rtlCol="0">
            <a:spAutoFit/>
          </a:bodyPr>
          <a:lstStyle/>
          <a:p>
            <a:r>
              <a:rPr lang="en-US" dirty="0"/>
              <a:t>The following was setting up the travel router with an ipv6 address</a:t>
            </a:r>
          </a:p>
        </p:txBody>
      </p:sp>
    </p:spTree>
    <p:extLst>
      <p:ext uri="{BB962C8B-B14F-4D97-AF65-F5344CB8AC3E}">
        <p14:creationId xmlns:p14="http://schemas.microsoft.com/office/powerpoint/2010/main" val="297432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EEBF2-CAE6-46B4-BA81-8061890D3E1B}"/>
              </a:ext>
            </a:extLst>
          </p:cNvPr>
          <p:cNvSpPr>
            <a:spLocks noGrp="1"/>
          </p:cNvSpPr>
          <p:nvPr>
            <p:ph type="ctrTitle"/>
          </p:nvPr>
        </p:nvSpPr>
        <p:spPr>
          <a:xfrm>
            <a:off x="3854450" y="965200"/>
            <a:ext cx="7372350" cy="3404680"/>
          </a:xfrm>
        </p:spPr>
        <p:txBody>
          <a:bodyPr>
            <a:normAutofit/>
          </a:bodyPr>
          <a:lstStyle/>
          <a:p>
            <a:pPr algn="l"/>
            <a:r>
              <a:rPr lang="en-US" sz="4800" dirty="0"/>
              <a:t>Virtual Machine (VM) Dynamic IP assignment</a:t>
            </a:r>
          </a:p>
        </p:txBody>
      </p:sp>
      <p:sp>
        <p:nvSpPr>
          <p:cNvPr id="3" name="Subtitle 2">
            <a:extLst>
              <a:ext uri="{FF2B5EF4-FFF2-40B4-BE49-F238E27FC236}">
                <a16:creationId xmlns:a16="http://schemas.microsoft.com/office/drawing/2014/main" id="{030BBF69-24B8-4E41-AF03-E99C4765B756}"/>
              </a:ext>
            </a:extLst>
          </p:cNvPr>
          <p:cNvSpPr>
            <a:spLocks noGrp="1"/>
          </p:cNvSpPr>
          <p:nvPr>
            <p:ph type="subTitle" idx="1"/>
          </p:nvPr>
        </p:nvSpPr>
        <p:spPr>
          <a:xfrm>
            <a:off x="3854450" y="4503906"/>
            <a:ext cx="7372350" cy="1388892"/>
          </a:xfrm>
        </p:spPr>
        <p:txBody>
          <a:bodyPr>
            <a:normAutofit/>
          </a:bodyPr>
          <a:lstStyle/>
          <a:p>
            <a:pPr algn="l"/>
            <a:endParaRPr lang="en-US"/>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2" name="Group 11">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13"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Shape 16">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Tree>
    <p:extLst>
      <p:ext uri="{BB962C8B-B14F-4D97-AF65-F5344CB8AC3E}">
        <p14:creationId xmlns:p14="http://schemas.microsoft.com/office/powerpoint/2010/main" val="252842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13360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host computer network adaptor you want to automatically bridge.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VM Bridging Settings</a:t>
            </a:r>
          </a:p>
        </p:txBody>
      </p:sp>
      <p:pic>
        <p:nvPicPr>
          <p:cNvPr id="4" name="Picture 3">
            <a:extLst>
              <a:ext uri="{FF2B5EF4-FFF2-40B4-BE49-F238E27FC236}">
                <a16:creationId xmlns:a16="http://schemas.microsoft.com/office/drawing/2014/main" id="{D87DA38E-41E1-4928-AC8D-B0FD85B12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768" y="1295400"/>
            <a:ext cx="4801270" cy="3410426"/>
          </a:xfrm>
          <a:prstGeom prst="rect">
            <a:avLst/>
          </a:prstGeom>
        </p:spPr>
      </p:pic>
      <p:sp>
        <p:nvSpPr>
          <p:cNvPr id="6" name="Text Placeholder 6">
            <a:extLst>
              <a:ext uri="{FF2B5EF4-FFF2-40B4-BE49-F238E27FC236}">
                <a16:creationId xmlns:a16="http://schemas.microsoft.com/office/drawing/2014/main" id="{E887EF8B-7CE6-45B0-B910-A35711D37EE9}"/>
              </a:ext>
            </a:extLst>
          </p:cNvPr>
          <p:cNvSpPr txBox="1">
            <a:spLocks/>
          </p:cNvSpPr>
          <p:nvPr/>
        </p:nvSpPr>
        <p:spPr>
          <a:xfrm>
            <a:off x="719166" y="4858226"/>
            <a:ext cx="9156872" cy="17316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Before being able to connect my </a:t>
            </a:r>
            <a:r>
              <a:rPr lang="en-US" sz="1800" dirty="0" err="1"/>
              <a:t>linux</a:t>
            </a:r>
            <a:r>
              <a:rPr lang="en-US" sz="1800" dirty="0"/>
              <a:t> system to the internet, I had to adjust settings in my virtual machine for bridged mode. This will allow the virtual machine to use my host computers network card.</a:t>
            </a:r>
          </a:p>
        </p:txBody>
      </p:sp>
    </p:spTree>
    <p:extLst>
      <p:ext uri="{BB962C8B-B14F-4D97-AF65-F5344CB8AC3E}">
        <p14:creationId xmlns:p14="http://schemas.microsoft.com/office/powerpoint/2010/main" val="378367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514601"/>
            <a:ext cx="1752600" cy="1585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correct IPv4 and IPv6 addresses of the Ubuntu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Ubuntu VM Dynamic IP Assignment</a:t>
            </a:r>
          </a:p>
        </p:txBody>
      </p:sp>
      <p:pic>
        <p:nvPicPr>
          <p:cNvPr id="8" name="Picture 7">
            <a:extLst>
              <a:ext uri="{FF2B5EF4-FFF2-40B4-BE49-F238E27FC236}">
                <a16:creationId xmlns:a16="http://schemas.microsoft.com/office/drawing/2014/main" id="{80A07C17-DD9C-48B8-97AB-D0E804FED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652" y="1066800"/>
            <a:ext cx="5558748" cy="3662682"/>
          </a:xfrm>
          <a:prstGeom prst="rect">
            <a:avLst/>
          </a:prstGeom>
        </p:spPr>
      </p:pic>
      <p:sp>
        <p:nvSpPr>
          <p:cNvPr id="2" name="TextBox 1">
            <a:extLst>
              <a:ext uri="{FF2B5EF4-FFF2-40B4-BE49-F238E27FC236}">
                <a16:creationId xmlns:a16="http://schemas.microsoft.com/office/drawing/2014/main" id="{09A8F30C-6BF3-4AB2-9173-6B8F990F21E8}"/>
              </a:ext>
            </a:extLst>
          </p:cNvPr>
          <p:cNvSpPr txBox="1"/>
          <p:nvPr/>
        </p:nvSpPr>
        <p:spPr>
          <a:xfrm>
            <a:off x="2133600" y="4966283"/>
            <a:ext cx="7924800" cy="646331"/>
          </a:xfrm>
          <a:prstGeom prst="rect">
            <a:avLst/>
          </a:prstGeom>
          <a:noFill/>
        </p:spPr>
        <p:txBody>
          <a:bodyPr wrap="square" rtlCol="0">
            <a:spAutoFit/>
          </a:bodyPr>
          <a:lstStyle/>
          <a:p>
            <a:r>
              <a:rPr lang="en-US" dirty="0"/>
              <a:t>We used </a:t>
            </a:r>
            <a:r>
              <a:rPr lang="en-US" dirty="0" err="1"/>
              <a:t>linux</a:t>
            </a:r>
            <a:r>
              <a:rPr lang="en-US" dirty="0"/>
              <a:t> commands to display the ipv4 and ipv6 addresses of our virtual machine</a:t>
            </a:r>
          </a:p>
        </p:txBody>
      </p:sp>
    </p:spTree>
    <p:extLst>
      <p:ext uri="{BB962C8B-B14F-4D97-AF65-F5344CB8AC3E}">
        <p14:creationId xmlns:p14="http://schemas.microsoft.com/office/powerpoint/2010/main" val="3174254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228</TotalTime>
  <Words>965</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Corbel</vt:lpstr>
      <vt:lpstr>Parallax</vt:lpstr>
      <vt:lpstr>NETW191 Final</vt:lpstr>
      <vt:lpstr>Table of Contents</vt:lpstr>
      <vt:lpstr>Introduction</vt:lpstr>
      <vt:lpstr>IPv4 and IPv6 Addressing</vt:lpstr>
      <vt:lpstr>PowerPoint Presentation</vt:lpstr>
      <vt:lpstr>PowerPoint Presentation</vt:lpstr>
      <vt:lpstr>Virtual Machine (VM) Dynamic IP assignment</vt:lpstr>
      <vt:lpstr>PowerPoint Presentation</vt:lpstr>
      <vt:lpstr>PowerPoint Presentation</vt:lpstr>
      <vt:lpstr>PowerPoint Presentation</vt:lpstr>
      <vt:lpstr>Connectivity Test and Visio Network Diagram</vt:lpstr>
      <vt:lpstr>PowerPoint Presentation</vt:lpstr>
      <vt:lpstr>PowerPoint Presentation</vt:lpstr>
      <vt:lpstr>PowerPoint Presentation</vt:lpstr>
      <vt:lpstr>IP Subnetting and Loopback interfaces</vt:lpstr>
      <vt:lpstr>PowerPoint Presentation</vt:lpstr>
      <vt:lpstr>PowerPoint Presentation</vt:lpstr>
      <vt:lpstr>PowerPoint Presentation</vt:lpstr>
      <vt:lpstr>WLAN Implementation</vt:lpstr>
      <vt:lpstr>PowerPoint Presentation</vt:lpstr>
      <vt:lpstr>PowerPoint Presentation</vt:lpstr>
      <vt:lpstr>PowerPoint Presentation</vt:lpstr>
      <vt:lpstr>Challenges in Project</vt:lpstr>
      <vt:lpstr>Career Skills Obtained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Devaraj</dc:creator>
  <cp:lastModifiedBy>Daniel, Devaraj</cp:lastModifiedBy>
  <cp:revision>15</cp:revision>
  <dcterms:created xsi:type="dcterms:W3CDTF">2021-06-22T18:55:10Z</dcterms:created>
  <dcterms:modified xsi:type="dcterms:W3CDTF">2021-06-26T01:55:19Z</dcterms:modified>
</cp:coreProperties>
</file>