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7" r:id="rId3"/>
    <p:sldId id="276" r:id="rId4"/>
    <p:sldId id="278" r:id="rId5"/>
    <p:sldId id="257" r:id="rId6"/>
    <p:sldId id="258" r:id="rId7"/>
    <p:sldId id="279" r:id="rId8"/>
    <p:sldId id="259" r:id="rId9"/>
    <p:sldId id="260" r:id="rId10"/>
    <p:sldId id="261" r:id="rId11"/>
    <p:sldId id="262" r:id="rId12"/>
    <p:sldId id="280" r:id="rId13"/>
    <p:sldId id="263" r:id="rId14"/>
    <p:sldId id="264" r:id="rId15"/>
    <p:sldId id="265" r:id="rId16"/>
    <p:sldId id="266" r:id="rId17"/>
    <p:sldId id="281" r:id="rId18"/>
    <p:sldId id="267" r:id="rId19"/>
    <p:sldId id="268" r:id="rId20"/>
    <p:sldId id="269" r:id="rId21"/>
    <p:sldId id="270" r:id="rId22"/>
    <p:sldId id="271" r:id="rId23"/>
    <p:sldId id="282" r:id="rId24"/>
    <p:sldId id="272" r:id="rId25"/>
    <p:sldId id="273" r:id="rId26"/>
    <p:sldId id="274" r:id="rId27"/>
    <p:sldId id="275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varaj\Desktop\CEIS101-0\Module%205\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Sheet1!$A$1:$A$2</c:f>
              <c:strCache>
                <c:ptCount val="2"/>
                <c:pt idx="0">
                  <c:v>CEIS101 Course Project</c:v>
                </c:pt>
                <c:pt idx="1">
                  <c:v>Name: Devaraj Kumar Daniel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Sheet1!$A$3:$A$71</c:f>
              <c:numCache>
                <c:formatCode>General</c:formatCode>
                <c:ptCount val="69"/>
                <c:pt idx="0">
                  <c:v>13</c:v>
                </c:pt>
                <c:pt idx="1">
                  <c:v>13</c:v>
                </c:pt>
                <c:pt idx="2">
                  <c:v>8</c:v>
                </c:pt>
                <c:pt idx="3">
                  <c:v>1</c:v>
                </c:pt>
                <c:pt idx="4">
                  <c:v>5</c:v>
                </c:pt>
                <c:pt idx="5">
                  <c:v>10</c:v>
                </c:pt>
                <c:pt idx="6">
                  <c:v>10</c:v>
                </c:pt>
                <c:pt idx="7">
                  <c:v>11</c:v>
                </c:pt>
                <c:pt idx="8">
                  <c:v>14</c:v>
                </c:pt>
                <c:pt idx="9">
                  <c:v>14</c:v>
                </c:pt>
                <c:pt idx="10">
                  <c:v>14</c:v>
                </c:pt>
                <c:pt idx="11">
                  <c:v>26</c:v>
                </c:pt>
                <c:pt idx="12">
                  <c:v>29</c:v>
                </c:pt>
                <c:pt idx="13">
                  <c:v>15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3</c:v>
                </c:pt>
                <c:pt idx="20">
                  <c:v>25</c:v>
                </c:pt>
                <c:pt idx="21">
                  <c:v>25</c:v>
                </c:pt>
                <c:pt idx="22">
                  <c:v>25</c:v>
                </c:pt>
                <c:pt idx="23">
                  <c:v>25</c:v>
                </c:pt>
                <c:pt idx="24">
                  <c:v>25</c:v>
                </c:pt>
                <c:pt idx="25">
                  <c:v>25</c:v>
                </c:pt>
                <c:pt idx="26">
                  <c:v>25</c:v>
                </c:pt>
                <c:pt idx="27">
                  <c:v>25</c:v>
                </c:pt>
                <c:pt idx="28">
                  <c:v>25</c:v>
                </c:pt>
                <c:pt idx="29">
                  <c:v>25</c:v>
                </c:pt>
                <c:pt idx="30">
                  <c:v>25</c:v>
                </c:pt>
                <c:pt idx="31">
                  <c:v>24</c:v>
                </c:pt>
                <c:pt idx="32">
                  <c:v>3</c:v>
                </c:pt>
                <c:pt idx="33">
                  <c:v>3</c:v>
                </c:pt>
                <c:pt idx="34">
                  <c:v>25</c:v>
                </c:pt>
                <c:pt idx="35">
                  <c:v>25</c:v>
                </c:pt>
                <c:pt idx="36">
                  <c:v>25</c:v>
                </c:pt>
                <c:pt idx="37">
                  <c:v>25</c:v>
                </c:pt>
                <c:pt idx="38">
                  <c:v>25</c:v>
                </c:pt>
                <c:pt idx="39">
                  <c:v>25</c:v>
                </c:pt>
                <c:pt idx="40">
                  <c:v>25</c:v>
                </c:pt>
                <c:pt idx="41">
                  <c:v>25</c:v>
                </c:pt>
                <c:pt idx="42">
                  <c:v>25</c:v>
                </c:pt>
                <c:pt idx="43">
                  <c:v>25</c:v>
                </c:pt>
                <c:pt idx="44">
                  <c:v>25</c:v>
                </c:pt>
                <c:pt idx="45">
                  <c:v>25</c:v>
                </c:pt>
                <c:pt idx="46">
                  <c:v>25</c:v>
                </c:pt>
                <c:pt idx="47">
                  <c:v>25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25</c:v>
                </c:pt>
                <c:pt idx="52">
                  <c:v>26</c:v>
                </c:pt>
                <c:pt idx="53">
                  <c:v>14</c:v>
                </c:pt>
                <c:pt idx="54">
                  <c:v>14</c:v>
                </c:pt>
                <c:pt idx="55">
                  <c:v>34</c:v>
                </c:pt>
                <c:pt idx="56">
                  <c:v>14</c:v>
                </c:pt>
                <c:pt idx="57">
                  <c:v>34</c:v>
                </c:pt>
                <c:pt idx="58">
                  <c:v>34</c:v>
                </c:pt>
                <c:pt idx="59">
                  <c:v>34</c:v>
                </c:pt>
                <c:pt idx="60">
                  <c:v>13</c:v>
                </c:pt>
                <c:pt idx="61">
                  <c:v>13</c:v>
                </c:pt>
                <c:pt idx="62">
                  <c:v>14</c:v>
                </c:pt>
                <c:pt idx="63">
                  <c:v>14</c:v>
                </c:pt>
                <c:pt idx="64">
                  <c:v>14</c:v>
                </c:pt>
                <c:pt idx="65">
                  <c:v>14</c:v>
                </c:pt>
                <c:pt idx="66">
                  <c:v>15</c:v>
                </c:pt>
                <c:pt idx="67">
                  <c:v>14</c:v>
                </c:pt>
                <c:pt idx="68">
                  <c:v>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D81-4B19-8EA2-EF335F3C7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5976991"/>
        <c:axId val="372785839"/>
      </c:scatterChart>
      <c:valAx>
        <c:axId val="4659769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2785839"/>
        <c:crosses val="autoZero"/>
        <c:crossBetween val="midCat"/>
      </c:valAx>
      <c:valAx>
        <c:axId val="372785839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</a:t>
                </a:r>
                <a:r>
                  <a:rPr lang="en-US" baseline="0"/>
                  <a:t> (inch)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97699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4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2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64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8505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36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87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48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67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3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15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82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50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34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1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4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69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E56F1-5F6F-4FB0-A575-712EBF4F58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C9F72-9AD4-4BFC-B8EE-A882A9F7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946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28D27-3722-4582-8934-5497323ABF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CEIS 101 Course Project</a:t>
            </a:r>
            <a:br>
              <a:rPr lang="en-US" dirty="0"/>
            </a:br>
            <a:r>
              <a:rPr lang="en-US" dirty="0"/>
              <a:t>Smart Home </a:t>
            </a:r>
            <a:r>
              <a:rPr lang="en-US" dirty="0" err="1"/>
              <a:t>Secruity</a:t>
            </a:r>
            <a:r>
              <a:rPr lang="en-US" dirty="0"/>
              <a:t>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9D2A1-7426-42C4-B968-1451542CF2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Devaraj Kumar Daniel</a:t>
            </a:r>
          </a:p>
        </p:txBody>
      </p:sp>
    </p:spTree>
    <p:extLst>
      <p:ext uri="{BB962C8B-B14F-4D97-AF65-F5344CB8AC3E}">
        <p14:creationId xmlns:p14="http://schemas.microsoft.com/office/powerpoint/2010/main" val="228712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circuit board&#10;&#10;Description automatically generated">
            <a:extLst>
              <a:ext uri="{FF2B5EF4-FFF2-40B4-BE49-F238E27FC236}">
                <a16:creationId xmlns:a16="http://schemas.microsoft.com/office/drawing/2014/main" id="{807F33CE-B10C-40D1-BD9C-FBCD103BA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2649538" y="1349375"/>
            <a:ext cx="6172200" cy="4873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EEA4AC-336A-489C-8A44-81896618F1E1}"/>
              </a:ext>
            </a:extLst>
          </p:cNvPr>
          <p:cNvSpPr txBox="1"/>
          <p:nvPr/>
        </p:nvSpPr>
        <p:spPr>
          <a:xfrm>
            <a:off x="2348917" y="377505"/>
            <a:ext cx="7424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was a demonstration of getting making sure the Arduino board was working and that the code running it was correct.</a:t>
            </a:r>
          </a:p>
        </p:txBody>
      </p:sp>
    </p:spTree>
    <p:extLst>
      <p:ext uri="{BB962C8B-B14F-4D97-AF65-F5344CB8AC3E}">
        <p14:creationId xmlns:p14="http://schemas.microsoft.com/office/powerpoint/2010/main" val="3797054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55A9DF0-E8C5-4DA5-BBD0-FA2B42D4F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06" y="967160"/>
            <a:ext cx="9634187" cy="4172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DCF11C-8F13-438B-BD33-6CDD666BE898}"/>
              </a:ext>
            </a:extLst>
          </p:cNvPr>
          <p:cNvSpPr txBox="1"/>
          <p:nvPr/>
        </p:nvSpPr>
        <p:spPr>
          <a:xfrm>
            <a:off x="977513" y="385580"/>
            <a:ext cx="1062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was the output of the red led turning off and on based on the code we inputted into the Arduino</a:t>
            </a:r>
          </a:p>
        </p:txBody>
      </p:sp>
    </p:spTree>
    <p:extLst>
      <p:ext uri="{BB962C8B-B14F-4D97-AF65-F5344CB8AC3E}">
        <p14:creationId xmlns:p14="http://schemas.microsoft.com/office/powerpoint/2010/main" val="3383953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0B8E0-23D3-4E4F-8018-6CD3555E6A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Door Sensor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F49AF3-1444-4D7F-BD1C-0AE2955C3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52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69A80-24F6-4FEB-B9BB-B4D0A03B3000}"/>
              </a:ext>
            </a:extLst>
          </p:cNvPr>
          <p:cNvSpPr txBox="1">
            <a:spLocks/>
          </p:cNvSpPr>
          <p:nvPr/>
        </p:nvSpPr>
        <p:spPr>
          <a:xfrm>
            <a:off x="887165" y="457200"/>
            <a:ext cx="10493088" cy="773723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Circuit of door closed with Green LED ON (picture)</a:t>
            </a:r>
            <a:endParaRPr lang="en-US" dirty="0"/>
          </a:p>
        </p:txBody>
      </p:sp>
      <p:pic>
        <p:nvPicPr>
          <p:cNvPr id="3" name="Picture Placeholder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A84D6117-7710-4570-891D-ABDF507B9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5" b="9005"/>
          <a:stretch>
            <a:fillRect/>
          </a:stretch>
        </p:blipFill>
        <p:spPr>
          <a:xfrm>
            <a:off x="923925" y="1330325"/>
            <a:ext cx="1057433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53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353C2-48B2-4A60-8FAA-BEC1B055D49E}"/>
              </a:ext>
            </a:extLst>
          </p:cNvPr>
          <p:cNvSpPr txBox="1">
            <a:spLocks/>
          </p:cNvSpPr>
          <p:nvPr/>
        </p:nvSpPr>
        <p:spPr>
          <a:xfrm>
            <a:off x="887165" y="457200"/>
            <a:ext cx="10493088" cy="773723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Circuit of door open with Green LED OFF (picture)</a:t>
            </a:r>
            <a:endParaRPr lang="en-US" dirty="0"/>
          </a:p>
        </p:txBody>
      </p:sp>
      <p:pic>
        <p:nvPicPr>
          <p:cNvPr id="3" name="Picture 2" descr="A picture containing game, sport, table&#10;&#10;Description automatically generated">
            <a:extLst>
              <a:ext uri="{FF2B5EF4-FFF2-40B4-BE49-F238E27FC236}">
                <a16:creationId xmlns:a16="http://schemas.microsoft.com/office/drawing/2014/main" id="{32B5C71C-C24E-4C9F-BA99-2E6047319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7" y="1230923"/>
            <a:ext cx="9650136" cy="54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59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1F7D2-68D0-451A-8656-D2038F7AB797}"/>
              </a:ext>
            </a:extLst>
          </p:cNvPr>
          <p:cNvSpPr txBox="1">
            <a:spLocks/>
          </p:cNvSpPr>
          <p:nvPr/>
        </p:nvSpPr>
        <p:spPr>
          <a:xfrm>
            <a:off x="839787" y="457200"/>
            <a:ext cx="10493088" cy="7737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Arduino Code (screenshot)</a:t>
            </a:r>
            <a:endParaRPr lang="en-US" dirty="0"/>
          </a:p>
        </p:txBody>
      </p:sp>
      <p:pic>
        <p:nvPicPr>
          <p:cNvPr id="3" name="Picture Placeholder 3" descr="A picture containing shape&#10;&#10;Description automatically generated">
            <a:extLst>
              <a:ext uri="{FF2B5EF4-FFF2-40B4-BE49-F238E27FC236}">
                <a16:creationId xmlns:a16="http://schemas.microsoft.com/office/drawing/2014/main" id="{A031E3F6-5011-4204-A088-D522B89C6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8" b="7428"/>
          <a:stretch>
            <a:fillRect/>
          </a:stretch>
        </p:blipFill>
        <p:spPr>
          <a:xfrm>
            <a:off x="923925" y="1330325"/>
            <a:ext cx="1057433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54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F8D7D-54C8-4296-954C-56B57CD8BB55}"/>
              </a:ext>
            </a:extLst>
          </p:cNvPr>
          <p:cNvSpPr txBox="1">
            <a:spLocks/>
          </p:cNvSpPr>
          <p:nvPr/>
        </p:nvSpPr>
        <p:spPr>
          <a:xfrm>
            <a:off x="839787" y="457200"/>
            <a:ext cx="10493088" cy="7737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Serial Monitor (screenshot)</a:t>
            </a:r>
            <a:endParaRPr lang="en-US" dirty="0"/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76AB0766-4605-4E5B-80A5-DD764AEA9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41" y="2114302"/>
            <a:ext cx="8183117" cy="354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51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4DB51-15DB-4464-9FA6-52E0A7687F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Distance Sensor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129552-5BD8-45AD-A241-0CEB26CFB2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9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1AD434C-3FFA-4657-AB12-E83711C713C1}"/>
              </a:ext>
            </a:extLst>
          </p:cNvPr>
          <p:cNvSpPr txBox="1">
            <a:spLocks/>
          </p:cNvSpPr>
          <p:nvPr/>
        </p:nvSpPr>
        <p:spPr>
          <a:xfrm>
            <a:off x="887165" y="457200"/>
            <a:ext cx="10493088" cy="7737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Circuit with green LED on (picture)</a:t>
            </a:r>
            <a:endParaRPr lang="en-US" dirty="0"/>
          </a:p>
        </p:txBody>
      </p:sp>
      <p:pic>
        <p:nvPicPr>
          <p:cNvPr id="4" name="Picture 3" descr="A picture containing game&#10;&#10;Description automatically generated">
            <a:extLst>
              <a:ext uri="{FF2B5EF4-FFF2-40B4-BE49-F238E27FC236}">
                <a16:creationId xmlns:a16="http://schemas.microsoft.com/office/drawing/2014/main" id="{7BDC2072-E168-4938-902F-F3968E8DB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6264" y="2461848"/>
            <a:ext cx="5627075" cy="31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0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5BC55B4-C381-45ED-8E7E-BAEDA7B0365F}"/>
              </a:ext>
            </a:extLst>
          </p:cNvPr>
          <p:cNvSpPr txBox="1">
            <a:spLocks/>
          </p:cNvSpPr>
          <p:nvPr/>
        </p:nvSpPr>
        <p:spPr>
          <a:xfrm>
            <a:off x="887165" y="457200"/>
            <a:ext cx="10493088" cy="7737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Circuit with yellow LED on (picture)</a:t>
            </a:r>
          </a:p>
        </p:txBody>
      </p:sp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F4BB8BF5-FF32-4E94-8303-5E2030E27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5630" y="2584467"/>
            <a:ext cx="5180200" cy="291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77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065A8-FC30-42D7-9ECB-B29FA1DD7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C90C5-BC4A-418D-AB35-C016F5481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r>
              <a:rPr lang="en-US" sz="2000" dirty="0"/>
              <a:t>										Slide</a:t>
            </a:r>
          </a:p>
          <a:p>
            <a:r>
              <a:rPr lang="en-US" sz="2000" dirty="0"/>
              <a:t>Introduction									3</a:t>
            </a:r>
          </a:p>
          <a:p>
            <a:r>
              <a:rPr lang="en-US" sz="2000" dirty="0" err="1"/>
              <a:t>Tinkercad</a:t>
            </a:r>
            <a:r>
              <a:rPr lang="en-US" sz="2000" dirty="0"/>
              <a:t> Prototype 								4-6</a:t>
            </a:r>
          </a:p>
          <a:p>
            <a:r>
              <a:rPr lang="en-US" sz="2000" dirty="0"/>
              <a:t>Inventory of Components							7-11</a:t>
            </a:r>
          </a:p>
          <a:p>
            <a:r>
              <a:rPr lang="en-US" sz="2000" dirty="0"/>
              <a:t>Door Sensor									12-16</a:t>
            </a:r>
          </a:p>
          <a:p>
            <a:r>
              <a:rPr lang="en-US" sz="2000" dirty="0"/>
              <a:t>Distance Sensor 			 					17-22</a:t>
            </a:r>
          </a:p>
          <a:p>
            <a:r>
              <a:rPr lang="en-US" sz="2000" dirty="0"/>
              <a:t>Automated Light System							23-27</a:t>
            </a:r>
          </a:p>
          <a:p>
            <a:r>
              <a:rPr lang="en-US" sz="2000" dirty="0"/>
              <a:t>Challenges of project								28</a:t>
            </a:r>
          </a:p>
          <a:p>
            <a:r>
              <a:rPr lang="en-US" sz="2000" dirty="0"/>
              <a:t>Career Skills acquired							</a:t>
            </a:r>
            <a:r>
              <a:rPr lang="en-US" dirty="0"/>
              <a:t>29</a:t>
            </a:r>
            <a:endParaRPr lang="en-US" sz="2000" dirty="0"/>
          </a:p>
          <a:p>
            <a:r>
              <a:rPr lang="en-US" sz="2000" dirty="0"/>
              <a:t>Conclusion									30</a:t>
            </a:r>
          </a:p>
          <a:p>
            <a:pPr marL="0" indent="0">
              <a:buNone/>
            </a:pPr>
            <a:r>
              <a:rPr lang="en-US" sz="2000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569567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CD6627-98F5-4A15-BFC9-65B127FF6F5B}"/>
              </a:ext>
            </a:extLst>
          </p:cNvPr>
          <p:cNvSpPr txBox="1">
            <a:spLocks/>
          </p:cNvSpPr>
          <p:nvPr/>
        </p:nvSpPr>
        <p:spPr>
          <a:xfrm>
            <a:off x="887165" y="457200"/>
            <a:ext cx="10493088" cy="7737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Circuit with red LED on (picture)</a:t>
            </a:r>
            <a:endParaRPr lang="en-US" dirty="0"/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110A33D8-5916-454C-988F-17C64D7CE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2162" y="2510113"/>
            <a:ext cx="5272479" cy="296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23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AB29-E303-4CBC-AD34-F259079502A9}"/>
              </a:ext>
            </a:extLst>
          </p:cNvPr>
          <p:cNvSpPr txBox="1">
            <a:spLocks/>
          </p:cNvSpPr>
          <p:nvPr/>
        </p:nvSpPr>
        <p:spPr>
          <a:xfrm>
            <a:off x="839787" y="457200"/>
            <a:ext cx="10493088" cy="7737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Arduino Code (screenshot)</a:t>
            </a:r>
            <a:endParaRPr lang="en-US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9EC400A-F398-46E2-8249-775D2D003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05" y="1158855"/>
            <a:ext cx="6144390" cy="569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60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254D8-88A0-42C7-8176-09B0EB7EB91A}"/>
              </a:ext>
            </a:extLst>
          </p:cNvPr>
          <p:cNvSpPr txBox="1">
            <a:spLocks/>
          </p:cNvSpPr>
          <p:nvPr/>
        </p:nvSpPr>
        <p:spPr>
          <a:xfrm>
            <a:off x="839787" y="457200"/>
            <a:ext cx="10493088" cy="7737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Plot of data (graph from Excel)</a:t>
            </a: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53A65C4-CB47-48A2-832E-BDE10304D9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4091786"/>
              </p:ext>
            </p:extLst>
          </p:nvPr>
        </p:nvGraphicFramePr>
        <p:xfrm>
          <a:off x="2807458" y="2149202"/>
          <a:ext cx="5867400" cy="3214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4069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4AFD4-1D0C-4309-B549-C1B5670752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Automated Light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D38E66-D238-4349-ACA5-C5AF916C93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53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CE688-B7B0-44B3-9403-F93BDF33CB52}"/>
              </a:ext>
            </a:extLst>
          </p:cNvPr>
          <p:cNvSpPr txBox="1">
            <a:spLocks/>
          </p:cNvSpPr>
          <p:nvPr/>
        </p:nvSpPr>
        <p:spPr>
          <a:xfrm>
            <a:off x="887165" y="457200"/>
            <a:ext cx="10493088" cy="77372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Circuit with automated LED off (picture)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B4663-3E65-4AB8-8188-1CC94805C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2870" y="2556870"/>
            <a:ext cx="5505447" cy="309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39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EEC17-35FA-4437-9FCD-A113565D2BDF}"/>
              </a:ext>
            </a:extLst>
          </p:cNvPr>
          <p:cNvSpPr txBox="1">
            <a:spLocks/>
          </p:cNvSpPr>
          <p:nvPr/>
        </p:nvSpPr>
        <p:spPr>
          <a:xfrm>
            <a:off x="887165" y="457200"/>
            <a:ext cx="10493088" cy="77372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Circuit with automated LED on (picture)</a:t>
            </a:r>
            <a:endParaRPr lang="en-US" dirty="0"/>
          </a:p>
        </p:txBody>
      </p:sp>
      <p:pic>
        <p:nvPicPr>
          <p:cNvPr id="3" name="Picture 2" descr="A picture containing monitor, water, stage, light&#10;&#10;Description automatically generated">
            <a:extLst>
              <a:ext uri="{FF2B5EF4-FFF2-40B4-BE49-F238E27FC236}">
                <a16:creationId xmlns:a16="http://schemas.microsoft.com/office/drawing/2014/main" id="{91407D79-A475-49B0-9B11-3285C0B2E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9957" y="2653608"/>
            <a:ext cx="5381622" cy="302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5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4EC72-E324-4405-BDD2-3EFFCF960177}"/>
              </a:ext>
            </a:extLst>
          </p:cNvPr>
          <p:cNvSpPr txBox="1">
            <a:spLocks/>
          </p:cNvSpPr>
          <p:nvPr/>
        </p:nvSpPr>
        <p:spPr>
          <a:xfrm>
            <a:off x="839787" y="457200"/>
            <a:ext cx="10493088" cy="7737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Arduino Code (screenshot)</a:t>
            </a:r>
            <a:endParaRPr lang="en-US" dirty="0"/>
          </a:p>
        </p:txBody>
      </p:sp>
      <p:pic>
        <p:nvPicPr>
          <p:cNvPr id="3" name="Picture Placeholder 3" descr="A picture containing graphical user interface, text&#10;&#10;Description automatically generated">
            <a:extLst>
              <a:ext uri="{FF2B5EF4-FFF2-40B4-BE49-F238E27FC236}">
                <a16:creationId xmlns:a16="http://schemas.microsoft.com/office/drawing/2014/main" id="{F674278D-616D-41A3-BD64-CE10CD717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8" b="7428"/>
          <a:stretch>
            <a:fillRect/>
          </a:stretch>
        </p:blipFill>
        <p:spPr>
          <a:xfrm>
            <a:off x="923925" y="1330325"/>
            <a:ext cx="1057433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49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E69D1-8DF6-4AD8-996B-A160385D22D6}"/>
              </a:ext>
            </a:extLst>
          </p:cNvPr>
          <p:cNvSpPr txBox="1">
            <a:spLocks/>
          </p:cNvSpPr>
          <p:nvPr/>
        </p:nvSpPr>
        <p:spPr>
          <a:xfrm>
            <a:off x="839787" y="457200"/>
            <a:ext cx="10493088" cy="7737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Serial Plotter (screenshot)</a:t>
            </a:r>
            <a:endParaRPr lang="en-US" dirty="0"/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2BF81D3-9C58-4DF2-8356-7F07D7B26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31" y="1618997"/>
            <a:ext cx="8154538" cy="36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09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42CF-B9B8-49E3-82C9-8ABA0817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E7705-9AB5-483C-A277-B143DBF8A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of the challenges for this project are as follows:</a:t>
            </a:r>
          </a:p>
          <a:p>
            <a:r>
              <a:rPr lang="en-US" dirty="0"/>
              <a:t>Getting the circuit to work properly</a:t>
            </a:r>
          </a:p>
          <a:p>
            <a:r>
              <a:rPr lang="en-US" dirty="0"/>
              <a:t>Getting the right readings out of the serial monitor</a:t>
            </a:r>
          </a:p>
          <a:p>
            <a:r>
              <a:rPr lang="en-US" dirty="0"/>
              <a:t>Understanding the code for the circuit</a:t>
            </a:r>
          </a:p>
        </p:txBody>
      </p:sp>
    </p:spTree>
    <p:extLst>
      <p:ext uri="{BB962C8B-B14F-4D97-AF65-F5344CB8AC3E}">
        <p14:creationId xmlns:p14="http://schemas.microsoft.com/office/powerpoint/2010/main" val="670391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BFE4C-85D5-423A-8EF5-4F10848AE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Skills Acquired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22118-C787-493B-BC20-FC65961E4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how to program a </a:t>
            </a:r>
            <a:r>
              <a:rPr lang="en-US" dirty="0" err="1"/>
              <a:t>adruino</a:t>
            </a:r>
            <a:r>
              <a:rPr lang="en-US" dirty="0"/>
              <a:t> board</a:t>
            </a:r>
          </a:p>
          <a:p>
            <a:r>
              <a:rPr lang="en-US" dirty="0"/>
              <a:t>Learning how to build a circuit from prototyping to real world devices</a:t>
            </a:r>
          </a:p>
          <a:p>
            <a:r>
              <a:rPr lang="en-US" dirty="0"/>
              <a:t>During the course I learned how network infrastructure works</a:t>
            </a:r>
          </a:p>
          <a:p>
            <a:r>
              <a:rPr lang="en-US" dirty="0"/>
              <a:t>For the project I learned how devices are made from the ground up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68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302AE-BBDA-4FFC-BCFC-4E2ABAF98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780E1-3036-49BF-B31E-303ED4593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For this project we were instructed to make a smart home automation security system. To do this I did the following:</a:t>
            </a:r>
          </a:p>
          <a:p>
            <a:pPr lvl="1"/>
            <a:r>
              <a:rPr lang="en-US" sz="1400" dirty="0"/>
              <a:t>Designed a working prototype system using Tinker cad</a:t>
            </a:r>
          </a:p>
          <a:p>
            <a:pPr lvl="1"/>
            <a:r>
              <a:rPr lang="en-US" sz="1400" dirty="0"/>
              <a:t>Built a real-world system using the Tech Core Kit provided from DeVry</a:t>
            </a:r>
          </a:p>
          <a:p>
            <a:pPr lvl="1"/>
            <a:r>
              <a:rPr lang="en-US" sz="1400" dirty="0"/>
              <a:t>Programming with Arduino IDE using C++ as the language.</a:t>
            </a:r>
          </a:p>
          <a:p>
            <a:r>
              <a:rPr lang="en-US" sz="1400" dirty="0"/>
              <a:t>The smart Home system capabilities are as follows:</a:t>
            </a:r>
          </a:p>
          <a:p>
            <a:pPr lvl="1"/>
            <a:r>
              <a:rPr lang="en-US" sz="1400" dirty="0"/>
              <a:t>Door Sensor</a:t>
            </a:r>
          </a:p>
          <a:p>
            <a:pPr lvl="1"/>
            <a:r>
              <a:rPr lang="en-US" sz="1400" dirty="0"/>
              <a:t>Distance Sensor</a:t>
            </a:r>
          </a:p>
          <a:p>
            <a:pPr lvl="1"/>
            <a:r>
              <a:rPr lang="en-US" sz="1400" dirty="0"/>
              <a:t>Automated Light System</a:t>
            </a:r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017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E5C7D-973D-434A-BC0B-C816DDC33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62353-91A0-4552-8C93-3AAC1826B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entire course was fun to begin with and having this Arduino project was the capstone to it all. I really am a hands-on learner. This course has taught me a lot of how IoT can impact small to big things. This Arduino project showed my that tinkering around with electronics like the Arduino board can really teach you a lot about how electronics work. I feel this course really is going to help me grow in my IT career.</a:t>
            </a:r>
          </a:p>
        </p:txBody>
      </p:sp>
    </p:spTree>
    <p:extLst>
      <p:ext uri="{BB962C8B-B14F-4D97-AF65-F5344CB8AC3E}">
        <p14:creationId xmlns:p14="http://schemas.microsoft.com/office/powerpoint/2010/main" val="152864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5561-83C3-455F-81CA-76F56EA2AE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Prototype Circuit Simulation in </a:t>
            </a:r>
            <a:r>
              <a:rPr lang="en-US" dirty="0" err="1"/>
              <a:t>Tinkercad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554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2E56-BD20-4515-A30B-01D2F5D24228}"/>
              </a:ext>
            </a:extLst>
          </p:cNvPr>
          <p:cNvSpPr txBox="1">
            <a:spLocks/>
          </p:cNvSpPr>
          <p:nvPr/>
        </p:nvSpPr>
        <p:spPr>
          <a:xfrm>
            <a:off x="958850" y="473978"/>
            <a:ext cx="6756766" cy="7737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Circuit (screenshot)</a:t>
            </a:r>
            <a:endParaRPr lang="en-US" dirty="0"/>
          </a:p>
        </p:txBody>
      </p:sp>
      <p:pic>
        <p:nvPicPr>
          <p:cNvPr id="3" name="Picture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F178FBA-BA63-43D4-AB1C-4B82A8CDA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" b="6049"/>
          <a:stretch>
            <a:fillRect/>
          </a:stretch>
        </p:blipFill>
        <p:spPr>
          <a:xfrm>
            <a:off x="958850" y="1330325"/>
            <a:ext cx="102425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9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719B4-5D5D-4997-A9AE-DC451E72256F}"/>
              </a:ext>
            </a:extLst>
          </p:cNvPr>
          <p:cNvSpPr txBox="1">
            <a:spLocks/>
          </p:cNvSpPr>
          <p:nvPr/>
        </p:nvSpPr>
        <p:spPr>
          <a:xfrm>
            <a:off x="839788" y="457200"/>
            <a:ext cx="4343400" cy="77372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Code (screenshot)</a:t>
            </a:r>
            <a:endParaRPr lang="en-US" dirty="0"/>
          </a:p>
        </p:txBody>
      </p:sp>
      <p:pic>
        <p:nvPicPr>
          <p:cNvPr id="3" name="Picture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8B5B742-8C6E-4408-A11C-CC17289B7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" b="6049"/>
          <a:stretch>
            <a:fillRect/>
          </a:stretch>
        </p:blipFill>
        <p:spPr>
          <a:xfrm>
            <a:off x="958850" y="1330325"/>
            <a:ext cx="102425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30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5BDBE-FE68-4CD1-95D4-0295568AC1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Inventory of parts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C2B934-C52B-486A-A6BB-2275BA3B3E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Building a circuit and displaying a message</a:t>
            </a:r>
          </a:p>
        </p:txBody>
      </p:sp>
    </p:spTree>
    <p:extLst>
      <p:ext uri="{BB962C8B-B14F-4D97-AF65-F5344CB8AC3E}">
        <p14:creationId xmlns:p14="http://schemas.microsoft.com/office/powerpoint/2010/main" val="2533276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C8872-8413-4555-93CE-336A6A200A56}"/>
              </a:ext>
            </a:extLst>
          </p:cNvPr>
          <p:cNvSpPr txBox="1">
            <a:spLocks/>
          </p:cNvSpPr>
          <p:nvPr/>
        </p:nvSpPr>
        <p:spPr>
          <a:xfrm>
            <a:off x="839788" y="457200"/>
            <a:ext cx="6756766" cy="77372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Inventory of IoT Kit (picture)</a:t>
            </a:r>
            <a:endParaRPr lang="en-US" dirty="0"/>
          </a:p>
        </p:txBody>
      </p:sp>
      <p:pic>
        <p:nvPicPr>
          <p:cNvPr id="3" name="Picture Placeholder 4" descr="A picture containing bag, sitting, items, table&#10;&#10;Description automatically generated">
            <a:extLst>
              <a:ext uri="{FF2B5EF4-FFF2-40B4-BE49-F238E27FC236}">
                <a16:creationId xmlns:a16="http://schemas.microsoft.com/office/drawing/2014/main" id="{8DB56C33-96A5-4836-A8E6-7D495E30A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8" b="11468"/>
          <a:stretch>
            <a:fillRect/>
          </a:stretch>
        </p:blipFill>
        <p:spPr>
          <a:xfrm>
            <a:off x="3060700" y="1330325"/>
            <a:ext cx="8437563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647695-90B1-4989-837C-02320137BA6F}"/>
              </a:ext>
            </a:extLst>
          </p:cNvPr>
          <p:cNvSpPr/>
          <p:nvPr/>
        </p:nvSpPr>
        <p:spPr>
          <a:xfrm>
            <a:off x="839788" y="1330325"/>
            <a:ext cx="2149779" cy="337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UCTRONICS Kit</a:t>
            </a:r>
          </a:p>
          <a:p>
            <a:pPr>
              <a:lnSpc>
                <a:spcPct val="150000"/>
              </a:lnSpc>
            </a:pPr>
            <a:r>
              <a:rPr lang="en-US" dirty="0"/>
              <a:t>ESP32 (2) </a:t>
            </a:r>
          </a:p>
          <a:p>
            <a:pPr>
              <a:lnSpc>
                <a:spcPct val="150000"/>
              </a:lnSpc>
            </a:pPr>
            <a:r>
              <a:rPr lang="en-US" dirty="0"/>
              <a:t>LCD Modules (2)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</a:rPr>
              <a:t>Breadboards (3) 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</a:rPr>
              <a:t>Mini Router  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</a:rPr>
              <a:t>Patch Cable  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</a:rPr>
              <a:t>Digital Multi Meter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</a:rPr>
              <a:t>USB to Micro USB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61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35C22-595B-42C1-8D44-8762431A24F5}"/>
              </a:ext>
            </a:extLst>
          </p:cNvPr>
          <p:cNvSpPr txBox="1">
            <a:spLocks/>
          </p:cNvSpPr>
          <p:nvPr/>
        </p:nvSpPr>
        <p:spPr>
          <a:xfrm>
            <a:off x="839787" y="457200"/>
            <a:ext cx="10493088" cy="77372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Organization of Project Components (picture)</a:t>
            </a:r>
            <a:endParaRPr lang="en-US" dirty="0"/>
          </a:p>
        </p:txBody>
      </p:sp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7DC8C022-E2BB-485A-B3CF-8436106A8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1" r="21101"/>
          <a:stretch>
            <a:fillRect/>
          </a:stretch>
        </p:blipFill>
        <p:spPr>
          <a:xfrm rot="5400000">
            <a:off x="4840288" y="-449263"/>
            <a:ext cx="4876800" cy="84375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56C68B-8B3B-409F-93AA-2D62413D0794}"/>
              </a:ext>
            </a:extLst>
          </p:cNvPr>
          <p:cNvSpPr/>
          <p:nvPr/>
        </p:nvSpPr>
        <p:spPr>
          <a:xfrm>
            <a:off x="788029" y="1330325"/>
            <a:ext cx="2088187" cy="378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Arduino Mega 2560</a:t>
            </a:r>
          </a:p>
          <a:p>
            <a:pPr>
              <a:lnSpc>
                <a:spcPct val="150000"/>
              </a:lnSpc>
            </a:pPr>
            <a:r>
              <a:rPr lang="en-US" dirty="0"/>
              <a:t>Breadboard</a:t>
            </a:r>
          </a:p>
          <a:p>
            <a:pPr>
              <a:lnSpc>
                <a:spcPct val="150000"/>
              </a:lnSpc>
            </a:pPr>
            <a:r>
              <a:rPr lang="en-US" dirty="0"/>
              <a:t>Resistor 10k</a:t>
            </a:r>
            <a:r>
              <a:rPr lang="el-GR" dirty="0"/>
              <a:t>Ω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LEDs</a:t>
            </a:r>
          </a:p>
          <a:p>
            <a:pPr>
              <a:lnSpc>
                <a:spcPct val="150000"/>
              </a:lnSpc>
            </a:pPr>
            <a:r>
              <a:rPr lang="en-US" dirty="0"/>
              <a:t>Ultrasonic Sensor </a:t>
            </a:r>
          </a:p>
          <a:p>
            <a:pPr>
              <a:lnSpc>
                <a:spcPct val="150000"/>
              </a:lnSpc>
            </a:pPr>
            <a:r>
              <a:rPr lang="en-US" dirty="0"/>
              <a:t>Passive Buzzer</a:t>
            </a:r>
          </a:p>
          <a:p>
            <a:pPr>
              <a:lnSpc>
                <a:spcPct val="150000"/>
              </a:lnSpc>
            </a:pPr>
            <a:r>
              <a:rPr lang="en-US" dirty="0"/>
              <a:t>Photoresistor</a:t>
            </a:r>
          </a:p>
          <a:p>
            <a:pPr>
              <a:lnSpc>
                <a:spcPct val="150000"/>
              </a:lnSpc>
            </a:pPr>
            <a:r>
              <a:rPr lang="en-US" dirty="0"/>
              <a:t>Wires</a:t>
            </a:r>
          </a:p>
          <a:p>
            <a:pPr>
              <a:lnSpc>
                <a:spcPct val="150000"/>
              </a:lnSpc>
            </a:pPr>
            <a:r>
              <a:rPr lang="en-US" dirty="0"/>
              <a:t>USB Type B cable</a:t>
            </a:r>
          </a:p>
        </p:txBody>
      </p:sp>
    </p:spTree>
    <p:extLst>
      <p:ext uri="{BB962C8B-B14F-4D97-AF65-F5344CB8AC3E}">
        <p14:creationId xmlns:p14="http://schemas.microsoft.com/office/powerpoint/2010/main" val="13858394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542</TotalTime>
  <Words>613</Words>
  <Application>Microsoft Office PowerPoint</Application>
  <PresentationFormat>Widescreen</PresentationFormat>
  <Paragraphs>80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Bookman Old Style</vt:lpstr>
      <vt:lpstr>Calibri</vt:lpstr>
      <vt:lpstr>Rockwell</vt:lpstr>
      <vt:lpstr>Damask</vt:lpstr>
      <vt:lpstr>CEIS 101 Course Project Smart Home Secruity System</vt:lpstr>
      <vt:lpstr>Table of Contents</vt:lpstr>
      <vt:lpstr>Introduction</vt:lpstr>
      <vt:lpstr>Prototype Circuit Simulation in Tinkercad</vt:lpstr>
      <vt:lpstr>PowerPoint Presentation</vt:lpstr>
      <vt:lpstr>PowerPoint Presentation</vt:lpstr>
      <vt:lpstr>Inventory of parts</vt:lpstr>
      <vt:lpstr>PowerPoint Presentation</vt:lpstr>
      <vt:lpstr>PowerPoint Presentation</vt:lpstr>
      <vt:lpstr>PowerPoint Presentation</vt:lpstr>
      <vt:lpstr>PowerPoint Presentation</vt:lpstr>
      <vt:lpstr>Door Sensor</vt:lpstr>
      <vt:lpstr>PowerPoint Presentation</vt:lpstr>
      <vt:lpstr>PowerPoint Presentation</vt:lpstr>
      <vt:lpstr>PowerPoint Presentation</vt:lpstr>
      <vt:lpstr>PowerPoint Presentation</vt:lpstr>
      <vt:lpstr>Distance Sensor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Automated Light System</vt:lpstr>
      <vt:lpstr>PowerPoint Presentation</vt:lpstr>
      <vt:lpstr>PowerPoint Presentation</vt:lpstr>
      <vt:lpstr>PowerPoint Presentation</vt:lpstr>
      <vt:lpstr>PowerPoint Presentation</vt:lpstr>
      <vt:lpstr>Challenges of project</vt:lpstr>
      <vt:lpstr>Career Skills Acquired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Daniel, Devaraj</dc:creator>
  <cp:lastModifiedBy>Daniel, Devaraj</cp:lastModifiedBy>
  <cp:revision>13</cp:revision>
  <dcterms:created xsi:type="dcterms:W3CDTF">2020-10-24T00:42:15Z</dcterms:created>
  <dcterms:modified xsi:type="dcterms:W3CDTF">2020-10-25T00:35:23Z</dcterms:modified>
</cp:coreProperties>
</file>