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61" r:id="rId6"/>
    <p:sldId id="267" r:id="rId7"/>
    <p:sldId id="270" r:id="rId8"/>
    <p:sldId id="281" r:id="rId9"/>
    <p:sldId id="271" r:id="rId10"/>
    <p:sldId id="269" r:id="rId11"/>
    <p:sldId id="272" r:id="rId12"/>
    <p:sldId id="282" r:id="rId13"/>
    <p:sldId id="273" r:id="rId14"/>
    <p:sldId id="274" r:id="rId15"/>
    <p:sldId id="283" r:id="rId16"/>
    <p:sldId id="288" r:id="rId17"/>
    <p:sldId id="275" r:id="rId18"/>
    <p:sldId id="276" r:id="rId19"/>
    <p:sldId id="284" r:id="rId20"/>
    <p:sldId id="277" r:id="rId21"/>
    <p:sldId id="278" r:id="rId22"/>
    <p:sldId id="268" r:id="rId23"/>
    <p:sldId id="285" r:id="rId24"/>
    <p:sldId id="286"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AD4B07A-2F2E-4479-A942-909ED03C5D8C}" type="datetimeFigureOut">
              <a:rPr lang="en-US" smtClean="0"/>
              <a:t>8/27/2021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48518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408365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22232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239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124354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D4B07A-2F2E-4479-A942-909ED03C5D8C}"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380423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D4B07A-2F2E-4479-A942-909ED03C5D8C}"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178670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4B07A-2F2E-4479-A942-909ED03C5D8C}"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317000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4B07A-2F2E-4479-A942-909ED03C5D8C}"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6953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4B07A-2F2E-4479-A942-909ED03C5D8C}"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375680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4B07A-2F2E-4479-A942-909ED03C5D8C}"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34568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55194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D4B07A-2F2E-4479-A942-909ED03C5D8C}"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27221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D4B07A-2F2E-4479-A942-909ED03C5D8C}"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17279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4B07A-2F2E-4479-A942-909ED03C5D8C}"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269128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241020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4B07A-2F2E-4479-A942-909ED03C5D8C}"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ED2B-B823-4657-97D4-5985351F5CD7}" type="slidenum">
              <a:rPr lang="en-US" smtClean="0"/>
              <a:t>‹#›</a:t>
            </a:fld>
            <a:endParaRPr lang="en-US"/>
          </a:p>
        </p:txBody>
      </p:sp>
    </p:spTree>
    <p:extLst>
      <p:ext uri="{BB962C8B-B14F-4D97-AF65-F5344CB8AC3E}">
        <p14:creationId xmlns:p14="http://schemas.microsoft.com/office/powerpoint/2010/main" val="23739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D4B07A-2F2E-4479-A942-909ED03C5D8C}" type="datetimeFigureOut">
              <a:rPr lang="en-US" smtClean="0"/>
              <a:t>8/27/2021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D5ED2B-B823-4657-97D4-5985351F5CD7}" type="slidenum">
              <a:rPr lang="en-US" smtClean="0"/>
              <a:t>‹#›</a:t>
            </a:fld>
            <a:endParaRPr lang="en-US"/>
          </a:p>
        </p:txBody>
      </p:sp>
    </p:spTree>
    <p:extLst>
      <p:ext uri="{BB962C8B-B14F-4D97-AF65-F5344CB8AC3E}">
        <p14:creationId xmlns:p14="http://schemas.microsoft.com/office/powerpoint/2010/main" val="4089343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FF4B-FAA9-44D7-8169-1DE18A89B4B8}"/>
              </a:ext>
            </a:extLst>
          </p:cNvPr>
          <p:cNvSpPr>
            <a:spLocks noGrp="1"/>
          </p:cNvSpPr>
          <p:nvPr>
            <p:ph type="ctrTitle"/>
          </p:nvPr>
        </p:nvSpPr>
        <p:spPr/>
        <p:txBody>
          <a:bodyPr/>
          <a:lstStyle/>
          <a:p>
            <a:r>
              <a:rPr lang="en-US" dirty="0"/>
              <a:t>NETW211 Using Amazon AWS </a:t>
            </a:r>
          </a:p>
        </p:txBody>
      </p:sp>
      <p:sp>
        <p:nvSpPr>
          <p:cNvPr id="3" name="Subtitle 2">
            <a:extLst>
              <a:ext uri="{FF2B5EF4-FFF2-40B4-BE49-F238E27FC236}">
                <a16:creationId xmlns:a16="http://schemas.microsoft.com/office/drawing/2014/main" id="{CECA23B4-B091-42C7-AF56-EFCE595E8814}"/>
              </a:ext>
            </a:extLst>
          </p:cNvPr>
          <p:cNvSpPr>
            <a:spLocks noGrp="1"/>
          </p:cNvSpPr>
          <p:nvPr>
            <p:ph type="subTitle" idx="1"/>
          </p:nvPr>
        </p:nvSpPr>
        <p:spPr/>
        <p:txBody>
          <a:bodyPr/>
          <a:lstStyle/>
          <a:p>
            <a:r>
              <a:rPr lang="en-US" dirty="0"/>
              <a:t>Devaraj Kumar Daniel</a:t>
            </a:r>
          </a:p>
        </p:txBody>
      </p:sp>
    </p:spTree>
    <p:extLst>
      <p:ext uri="{BB962C8B-B14F-4D97-AF65-F5344CB8AC3E}">
        <p14:creationId xmlns:p14="http://schemas.microsoft.com/office/powerpoint/2010/main" val="199300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495800"/>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With a /26 network prefix, how many usable IPv4 addresses are there? Why is the number of available IPv4 addresses HERE shown as 59? </a:t>
            </a:r>
          </a:p>
          <a:p>
            <a:r>
              <a:rPr lang="en-US" sz="1700" dirty="0"/>
              <a:t>Answer here:</a:t>
            </a:r>
          </a:p>
          <a:p>
            <a:r>
              <a:rPr lang="en-US" sz="1700" dirty="0"/>
              <a:t>With a prefix of /26 you can have 64 usable ipv4 address. The number 59 tells us that of the available host in this subnet, there only remains 59 out of the 64 usable hosts in this network. We know that three of these usable IP’s exists as the broadcast address, host address, and gateway. The two remaining IPs were automatically assigned to hosts on the network.</a:t>
            </a:r>
          </a:p>
          <a:p>
            <a:endParaRPr lang="en-US" sz="1700" dirty="0"/>
          </a:p>
          <a:p>
            <a:endParaRPr lang="en-US" sz="1700" dirty="0"/>
          </a:p>
          <a:p>
            <a:endParaRPr lang="en-US" sz="1700" dirty="0"/>
          </a:p>
          <a:p>
            <a:r>
              <a:rPr lang="en-US" sz="1700" dirty="0"/>
              <a:t>2. What’s the role of an Internet Gateway?</a:t>
            </a:r>
          </a:p>
          <a:p>
            <a:r>
              <a:rPr lang="en-US" sz="1700" dirty="0"/>
              <a:t>Answer here:</a:t>
            </a:r>
          </a:p>
          <a:p>
            <a:r>
              <a:rPr lang="en-US" sz="1700" dirty="0"/>
              <a:t>A gateway is used to  connect networks that use different protocols for communicating. Data stops first at the gateway before it continues traveling to other parts of the network. The gateway also assigns our global </a:t>
            </a:r>
            <a:r>
              <a:rPr lang="en-US" sz="1700" dirty="0" err="1"/>
              <a:t>ip</a:t>
            </a:r>
            <a:r>
              <a:rPr lang="en-US" sz="1700" dirty="0"/>
              <a:t> and makes sures that the security rules set for the network allows relevant traffic.</a:t>
            </a:r>
          </a:p>
          <a:p>
            <a:endParaRPr lang="en-US" sz="1700" dirty="0"/>
          </a:p>
          <a:p>
            <a:endParaRPr lang="en-US" sz="1700" dirty="0"/>
          </a:p>
          <a:p>
            <a:r>
              <a:rPr lang="en-US" sz="1700" dirty="0"/>
              <a:t>References:</a:t>
            </a:r>
          </a:p>
          <a:p>
            <a:r>
              <a:rPr lang="en-US" sz="1700" dirty="0"/>
              <a:t>1.</a:t>
            </a:r>
          </a:p>
          <a:p>
            <a:r>
              <a:rPr lang="en-US" sz="1700" dirty="0"/>
              <a:t>2. https://docs.aws.amazon.com/vpc/latest/userguide/VPC_Internet_Gateway.html</a:t>
            </a:r>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t>Questions</a:t>
            </a:r>
          </a:p>
        </p:txBody>
      </p:sp>
    </p:spTree>
    <p:extLst>
      <p:ext uri="{BB962C8B-B14F-4D97-AF65-F5344CB8AC3E}">
        <p14:creationId xmlns:p14="http://schemas.microsoft.com/office/powerpoint/2010/main" val="9831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438400"/>
            <a:ext cx="1752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dashboard with two subnets and the route table of public subnet 2.</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990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Adding another subnet</a:t>
            </a:r>
          </a:p>
        </p:txBody>
      </p:sp>
      <p:pic>
        <p:nvPicPr>
          <p:cNvPr id="4" name="Picture 3" descr="Graphical user interface, application, table&#10;&#10;Description automatically generated">
            <a:extLst>
              <a:ext uri="{FF2B5EF4-FFF2-40B4-BE49-F238E27FC236}">
                <a16:creationId xmlns:a16="http://schemas.microsoft.com/office/drawing/2014/main" id="{82FBD248-786A-49D8-B985-17194EA85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066801"/>
            <a:ext cx="6552164" cy="3529933"/>
          </a:xfrm>
          <a:prstGeom prst="rect">
            <a:avLst/>
          </a:prstGeom>
        </p:spPr>
      </p:pic>
    </p:spTree>
    <p:extLst>
      <p:ext uri="{BB962C8B-B14F-4D97-AF65-F5344CB8AC3E}">
        <p14:creationId xmlns:p14="http://schemas.microsoft.com/office/powerpoint/2010/main" val="107957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7E6F-7F48-441B-940E-ECB17953F306}"/>
              </a:ext>
            </a:extLst>
          </p:cNvPr>
          <p:cNvSpPr>
            <a:spLocks noGrp="1"/>
          </p:cNvSpPr>
          <p:nvPr>
            <p:ph type="ctrTitle"/>
          </p:nvPr>
        </p:nvSpPr>
        <p:spPr/>
        <p:txBody>
          <a:bodyPr/>
          <a:lstStyle/>
          <a:p>
            <a:r>
              <a:rPr lang="en-US" dirty="0"/>
              <a:t>VM Instance </a:t>
            </a:r>
            <a:r>
              <a:rPr lang="en-US" dirty="0" err="1"/>
              <a:t>Secruity</a:t>
            </a:r>
            <a:endParaRPr lang="en-US" dirty="0"/>
          </a:p>
        </p:txBody>
      </p:sp>
      <p:sp>
        <p:nvSpPr>
          <p:cNvPr id="3" name="Subtitle 2">
            <a:extLst>
              <a:ext uri="{FF2B5EF4-FFF2-40B4-BE49-F238E27FC236}">
                <a16:creationId xmlns:a16="http://schemas.microsoft.com/office/drawing/2014/main" id="{31C6E119-3BBF-4BAB-AAF6-6A882E8C89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018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10;&#10;Description automatically generated">
            <a:extLst>
              <a:ext uri="{FF2B5EF4-FFF2-40B4-BE49-F238E27FC236}">
                <a16:creationId xmlns:a16="http://schemas.microsoft.com/office/drawing/2014/main" id="{9514C272-D2D4-4FB8-A362-F1D55F7453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801" y="1219200"/>
            <a:ext cx="5976255" cy="3035156"/>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7" y="2133600"/>
            <a:ext cx="17526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Details</a:t>
            </a:r>
            <a:r>
              <a:rPr lang="en-US" sz="1600" dirty="0"/>
              <a:t> section of the EC2 instance.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an EC2 instance</a:t>
            </a:r>
          </a:p>
        </p:txBody>
      </p:sp>
    </p:spTree>
    <p:extLst>
      <p:ext uri="{BB962C8B-B14F-4D97-AF65-F5344CB8AC3E}">
        <p14:creationId xmlns:p14="http://schemas.microsoft.com/office/powerpoint/2010/main" val="189976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01C63238-AE52-416B-8195-9273F3884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029361"/>
            <a:ext cx="5410200" cy="2829440"/>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5908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successful ping </a:t>
            </a:r>
            <a:r>
              <a:rPr lang="en-US" sz="1600"/>
              <a:t>from your </a:t>
            </a:r>
            <a:r>
              <a:rPr lang="en-US" sz="1600" dirty="0"/>
              <a:t>computer to the instance in the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914400"/>
            <a:ext cx="2133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Setting up a security group</a:t>
            </a:r>
          </a:p>
        </p:txBody>
      </p:sp>
      <p:sp>
        <p:nvSpPr>
          <p:cNvPr id="2" name="TextBox 1">
            <a:extLst>
              <a:ext uri="{FF2B5EF4-FFF2-40B4-BE49-F238E27FC236}">
                <a16:creationId xmlns:a16="http://schemas.microsoft.com/office/drawing/2014/main" id="{491C18BF-2856-4D6F-A9B0-6033727FF43E}"/>
              </a:ext>
            </a:extLst>
          </p:cNvPr>
          <p:cNvSpPr txBox="1"/>
          <p:nvPr/>
        </p:nvSpPr>
        <p:spPr>
          <a:xfrm>
            <a:off x="2464904" y="5255812"/>
            <a:ext cx="7243639" cy="369332"/>
          </a:xfrm>
          <a:prstGeom prst="rect">
            <a:avLst/>
          </a:prstGeom>
          <a:noFill/>
        </p:spPr>
        <p:txBody>
          <a:bodyPr wrap="square" rtlCol="0">
            <a:spAutoFit/>
          </a:bodyPr>
          <a:lstStyle/>
          <a:p>
            <a:r>
              <a:rPr lang="en-US" dirty="0"/>
              <a:t>We enable our EC2 instance to a security group and then Pinged it to test it </a:t>
            </a:r>
          </a:p>
        </p:txBody>
      </p:sp>
    </p:spTree>
    <p:extLst>
      <p:ext uri="{BB962C8B-B14F-4D97-AF65-F5344CB8AC3E}">
        <p14:creationId xmlns:p14="http://schemas.microsoft.com/office/powerpoint/2010/main" val="299434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6D96-5247-49CB-9554-1A0E36AE3896}"/>
              </a:ext>
            </a:extLst>
          </p:cNvPr>
          <p:cNvSpPr>
            <a:spLocks noGrp="1"/>
          </p:cNvSpPr>
          <p:nvPr>
            <p:ph type="ctrTitle"/>
          </p:nvPr>
        </p:nvSpPr>
        <p:spPr/>
        <p:txBody>
          <a:bodyPr/>
          <a:lstStyle/>
          <a:p>
            <a:r>
              <a:rPr lang="en-US" dirty="0"/>
              <a:t>Cloud Storage</a:t>
            </a:r>
          </a:p>
        </p:txBody>
      </p:sp>
      <p:sp>
        <p:nvSpPr>
          <p:cNvPr id="3" name="Subtitle 2">
            <a:extLst>
              <a:ext uri="{FF2B5EF4-FFF2-40B4-BE49-F238E27FC236}">
                <a16:creationId xmlns:a16="http://schemas.microsoft.com/office/drawing/2014/main" id="{91F97CDF-C216-4D93-B4D9-E3A84E8CD2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546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1163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What does the default encryption do? </a:t>
            </a:r>
          </a:p>
          <a:p>
            <a:endParaRPr lang="en-US" sz="1600" dirty="0"/>
          </a:p>
          <a:p>
            <a:r>
              <a:rPr lang="en-US" sz="1600" dirty="0"/>
              <a:t>Answer here:</a:t>
            </a:r>
          </a:p>
          <a:p>
            <a:endParaRPr lang="en-US" sz="1600" dirty="0"/>
          </a:p>
          <a:p>
            <a:r>
              <a:rPr lang="en-US" sz="1600" dirty="0"/>
              <a:t>The default encryption, encrypts everything that you place in the S3 Bucket. The items are encrypted on the server side and the keys are stored in AWS Key management.</a:t>
            </a:r>
          </a:p>
          <a:p>
            <a:endParaRPr lang="en-US" sz="1600" dirty="0"/>
          </a:p>
          <a:p>
            <a:endParaRPr lang="en-US" sz="1600" dirty="0"/>
          </a:p>
          <a:p>
            <a:endParaRPr lang="en-US" sz="1600" dirty="0"/>
          </a:p>
          <a:p>
            <a:r>
              <a:rPr lang="en-US" sz="1600" dirty="0"/>
              <a:t>References:</a:t>
            </a:r>
          </a:p>
          <a:p>
            <a:r>
              <a:rPr lang="en-US" sz="1600" dirty="0"/>
              <a:t>1. https://docs.aws.amazon.com/AmazonS3/latest/userguide/bucket-encryption.html</a:t>
            </a:r>
          </a:p>
          <a:p>
            <a:r>
              <a:rPr lang="en-US" sz="1600" dirty="0"/>
              <a:t>2.</a:t>
            </a:r>
          </a:p>
          <a:p>
            <a:endParaRPr lang="en-US" sz="1600"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t>Question</a:t>
            </a:r>
          </a:p>
        </p:txBody>
      </p:sp>
    </p:spTree>
    <p:extLst>
      <p:ext uri="{BB962C8B-B14F-4D97-AF65-F5344CB8AC3E}">
        <p14:creationId xmlns:p14="http://schemas.microsoft.com/office/powerpoint/2010/main" val="391151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10;&#10;Description automatically generated with medium confidence">
            <a:extLst>
              <a:ext uri="{FF2B5EF4-FFF2-40B4-BE49-F238E27FC236}">
                <a16:creationId xmlns:a16="http://schemas.microsoft.com/office/drawing/2014/main" id="{53B5DF1F-9B9A-4D1D-9FB1-4393F3B022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5552" y="1520672"/>
            <a:ext cx="6642449" cy="3480699"/>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133600"/>
            <a:ext cx="17526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Access Denied error message in a browser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Uploading a file</a:t>
            </a:r>
          </a:p>
        </p:txBody>
      </p:sp>
      <p:sp>
        <p:nvSpPr>
          <p:cNvPr id="2" name="TextBox 1">
            <a:extLst>
              <a:ext uri="{FF2B5EF4-FFF2-40B4-BE49-F238E27FC236}">
                <a16:creationId xmlns:a16="http://schemas.microsoft.com/office/drawing/2014/main" id="{B818A8AD-0CCE-4698-B09E-00E3CD38DA7D}"/>
              </a:ext>
            </a:extLst>
          </p:cNvPr>
          <p:cNvSpPr txBox="1"/>
          <p:nvPr/>
        </p:nvSpPr>
        <p:spPr>
          <a:xfrm>
            <a:off x="2615979" y="5335325"/>
            <a:ext cx="7641204" cy="646331"/>
          </a:xfrm>
          <a:prstGeom prst="rect">
            <a:avLst/>
          </a:prstGeom>
          <a:noFill/>
        </p:spPr>
        <p:txBody>
          <a:bodyPr wrap="square" rtlCol="0">
            <a:spAutoFit/>
          </a:bodyPr>
          <a:lstStyle/>
          <a:p>
            <a:r>
              <a:rPr lang="en-US" dirty="0"/>
              <a:t>We uploaded a file to our cloud and then had restrictions on it. This is the error message we received because our file had restrictions</a:t>
            </a:r>
          </a:p>
        </p:txBody>
      </p:sp>
    </p:spTree>
    <p:extLst>
      <p:ext uri="{BB962C8B-B14F-4D97-AF65-F5344CB8AC3E}">
        <p14:creationId xmlns:p14="http://schemas.microsoft.com/office/powerpoint/2010/main" val="191421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 email&#10;&#10;Description automatically generated">
            <a:extLst>
              <a:ext uri="{FF2B5EF4-FFF2-40B4-BE49-F238E27FC236}">
                <a16:creationId xmlns:a16="http://schemas.microsoft.com/office/drawing/2014/main" id="{46B1A118-8018-4017-A520-8F22432FDD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800" y="2042544"/>
            <a:ext cx="5410200" cy="2803074"/>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2098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permissions or access control list (ACL) information of the uploaded file.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Changing permissions</a:t>
            </a:r>
          </a:p>
        </p:txBody>
      </p:sp>
      <p:sp>
        <p:nvSpPr>
          <p:cNvPr id="3" name="TextBox 2">
            <a:extLst>
              <a:ext uri="{FF2B5EF4-FFF2-40B4-BE49-F238E27FC236}">
                <a16:creationId xmlns:a16="http://schemas.microsoft.com/office/drawing/2014/main" id="{9A9DAA3B-44C1-461E-BAEA-CB028A3C4C3D}"/>
              </a:ext>
            </a:extLst>
          </p:cNvPr>
          <p:cNvSpPr txBox="1"/>
          <p:nvPr/>
        </p:nvSpPr>
        <p:spPr>
          <a:xfrm>
            <a:off x="2600077" y="5319423"/>
            <a:ext cx="7482177" cy="369332"/>
          </a:xfrm>
          <a:prstGeom prst="rect">
            <a:avLst/>
          </a:prstGeom>
          <a:noFill/>
        </p:spPr>
        <p:txBody>
          <a:bodyPr wrap="square" rtlCol="0">
            <a:spAutoFit/>
          </a:bodyPr>
          <a:lstStyle/>
          <a:p>
            <a:r>
              <a:rPr lang="en-US" dirty="0"/>
              <a:t>We changed the permission for the file, and we could successfully view it</a:t>
            </a:r>
          </a:p>
        </p:txBody>
      </p:sp>
    </p:spTree>
    <p:extLst>
      <p:ext uri="{BB962C8B-B14F-4D97-AF65-F5344CB8AC3E}">
        <p14:creationId xmlns:p14="http://schemas.microsoft.com/office/powerpoint/2010/main" val="294566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473-5D87-41AC-92AE-5E8BD5B7D753}"/>
              </a:ext>
            </a:extLst>
          </p:cNvPr>
          <p:cNvSpPr>
            <a:spLocks noGrp="1"/>
          </p:cNvSpPr>
          <p:nvPr>
            <p:ph type="ctrTitle"/>
          </p:nvPr>
        </p:nvSpPr>
        <p:spPr/>
        <p:txBody>
          <a:bodyPr/>
          <a:lstStyle/>
          <a:p>
            <a:r>
              <a:rPr lang="en-US" dirty="0"/>
              <a:t>Cloud Monitoring</a:t>
            </a:r>
          </a:p>
        </p:txBody>
      </p:sp>
      <p:sp>
        <p:nvSpPr>
          <p:cNvPr id="3" name="Subtitle 2">
            <a:extLst>
              <a:ext uri="{FF2B5EF4-FFF2-40B4-BE49-F238E27FC236}">
                <a16:creationId xmlns:a16="http://schemas.microsoft.com/office/drawing/2014/main" id="{6EE62404-8BEE-45A9-AF37-E487185412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012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01A0-B484-43A9-B79B-0A3373C743D1}"/>
              </a:ext>
            </a:extLst>
          </p:cNvPr>
          <p:cNvSpPr>
            <a:spLocks noGrp="1"/>
          </p:cNvSpPr>
          <p:nvPr>
            <p:ph type="title"/>
          </p:nvPr>
        </p:nvSpPr>
        <p:spPr>
          <a:xfrm>
            <a:off x="1086643" y="489858"/>
            <a:ext cx="10018713" cy="1245638"/>
          </a:xfrm>
        </p:spPr>
        <p:txBody>
          <a:bodyPr>
            <a:normAutofit/>
          </a:bodyPr>
          <a:lstStyle/>
          <a:p>
            <a:r>
              <a:rPr lang="en-US" sz="2400" dirty="0">
                <a:latin typeface="+mn-lt"/>
              </a:rPr>
              <a:t>Table of Contents</a:t>
            </a:r>
          </a:p>
        </p:txBody>
      </p:sp>
      <p:sp>
        <p:nvSpPr>
          <p:cNvPr id="3" name="Content Placeholder 2">
            <a:extLst>
              <a:ext uri="{FF2B5EF4-FFF2-40B4-BE49-F238E27FC236}">
                <a16:creationId xmlns:a16="http://schemas.microsoft.com/office/drawing/2014/main" id="{6FB49E4A-2C21-4F8D-AA07-2236D67FCE1E}"/>
              </a:ext>
            </a:extLst>
          </p:cNvPr>
          <p:cNvSpPr>
            <a:spLocks noGrp="1"/>
          </p:cNvSpPr>
          <p:nvPr>
            <p:ph idx="1"/>
          </p:nvPr>
        </p:nvSpPr>
        <p:spPr>
          <a:xfrm>
            <a:off x="1223053" y="1931438"/>
            <a:ext cx="10430882" cy="3710474"/>
          </a:xfrm>
        </p:spPr>
        <p:txBody>
          <a:bodyPr>
            <a:normAutofit fontScale="25000" lnSpcReduction="20000"/>
          </a:bodyPr>
          <a:lstStyle/>
          <a:p>
            <a:pPr marL="0" indent="0">
              <a:buNone/>
            </a:pPr>
            <a:r>
              <a:rPr lang="en-US" sz="5000" dirty="0"/>
              <a:t>																Slide</a:t>
            </a:r>
          </a:p>
          <a:p>
            <a:r>
              <a:rPr lang="en-US" sz="5000" dirty="0"/>
              <a:t>Introduction				3</a:t>
            </a:r>
          </a:p>
          <a:p>
            <a:r>
              <a:rPr lang="en-US" sz="5000" dirty="0"/>
              <a:t>Virtual Machine (VM) Instances			4-7</a:t>
            </a:r>
          </a:p>
          <a:p>
            <a:r>
              <a:rPr lang="en-US" sz="5000" dirty="0"/>
              <a:t>Virtual Private Cloud				8-11</a:t>
            </a:r>
          </a:p>
          <a:p>
            <a:r>
              <a:rPr lang="en-US" sz="5000" dirty="0"/>
              <a:t>VM Instance Security				12-14</a:t>
            </a:r>
          </a:p>
          <a:p>
            <a:r>
              <a:rPr lang="en-US" sz="5000" dirty="0"/>
              <a:t>Cloud Storage				15-18</a:t>
            </a:r>
          </a:p>
          <a:p>
            <a:r>
              <a:rPr lang="en-US" sz="5000" dirty="0"/>
              <a:t>Cloud Monitoring				19-22</a:t>
            </a:r>
          </a:p>
          <a:p>
            <a:r>
              <a:rPr lang="en-US" sz="5000" dirty="0"/>
              <a:t>Challenges of project				23</a:t>
            </a:r>
          </a:p>
          <a:p>
            <a:r>
              <a:rPr lang="en-US" sz="5000" dirty="0"/>
              <a:t>Career Skills acquired				24</a:t>
            </a:r>
          </a:p>
          <a:p>
            <a:r>
              <a:rPr lang="en-US" sz="5000" dirty="0"/>
              <a:t>Conclusion					25</a:t>
            </a:r>
          </a:p>
        </p:txBody>
      </p:sp>
    </p:spTree>
    <p:extLst>
      <p:ext uri="{BB962C8B-B14F-4D97-AF65-F5344CB8AC3E}">
        <p14:creationId xmlns:p14="http://schemas.microsoft.com/office/powerpoint/2010/main" val="2300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D073A92C-9A5F-4D5B-A3FB-DC5A9A6CD7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029361"/>
            <a:ext cx="5410200" cy="2829440"/>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133600"/>
            <a:ext cx="17526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successful ping from your local computer to the EC2 instance.</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dk1"/>
                </a:solidFill>
              </a:rPr>
              <a:t>Launching an EC2 instance</a:t>
            </a:r>
            <a:endParaRPr lang="en-US" sz="2800" dirty="0"/>
          </a:p>
        </p:txBody>
      </p:sp>
    </p:spTree>
    <p:extLst>
      <p:ext uri="{BB962C8B-B14F-4D97-AF65-F5344CB8AC3E}">
        <p14:creationId xmlns:p14="http://schemas.microsoft.com/office/powerpoint/2010/main" val="118485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 email&#10;&#10;Description automatically generated">
            <a:extLst>
              <a:ext uri="{FF2B5EF4-FFF2-40B4-BE49-F238E27FC236}">
                <a16:creationId xmlns:a16="http://schemas.microsoft.com/office/drawing/2014/main" id="{EDCE0109-408C-4805-B703-52FFB51508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135844"/>
            <a:ext cx="5410200" cy="2616477"/>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7900" y="2590800"/>
            <a:ext cx="19812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browser window with the “Subscription confirmed!” message (not the email!).</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81200" y="838200"/>
            <a:ext cx="25146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Setting up SNS notification and subscription</a:t>
            </a:r>
            <a:endParaRPr lang="en-US" sz="2800" dirty="0"/>
          </a:p>
        </p:txBody>
      </p:sp>
      <p:sp>
        <p:nvSpPr>
          <p:cNvPr id="2" name="TextBox 1">
            <a:extLst>
              <a:ext uri="{FF2B5EF4-FFF2-40B4-BE49-F238E27FC236}">
                <a16:creationId xmlns:a16="http://schemas.microsoft.com/office/drawing/2014/main" id="{51CE8AE3-970C-4F07-A254-74C40BC60A9C}"/>
              </a:ext>
            </a:extLst>
          </p:cNvPr>
          <p:cNvSpPr txBox="1"/>
          <p:nvPr/>
        </p:nvSpPr>
        <p:spPr>
          <a:xfrm>
            <a:off x="2247900" y="5311471"/>
            <a:ext cx="7492448" cy="369332"/>
          </a:xfrm>
          <a:prstGeom prst="rect">
            <a:avLst/>
          </a:prstGeom>
          <a:noFill/>
        </p:spPr>
        <p:txBody>
          <a:bodyPr wrap="square" rtlCol="0">
            <a:spAutoFit/>
          </a:bodyPr>
          <a:lstStyle/>
          <a:p>
            <a:r>
              <a:rPr lang="en-US" dirty="0"/>
              <a:t>We started another EC2 instance and enabled SNS notifications </a:t>
            </a:r>
          </a:p>
        </p:txBody>
      </p:sp>
    </p:spTree>
    <p:extLst>
      <p:ext uri="{BB962C8B-B14F-4D97-AF65-F5344CB8AC3E}">
        <p14:creationId xmlns:p14="http://schemas.microsoft.com/office/powerpoint/2010/main" val="79937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with medium confidence">
            <a:extLst>
              <a:ext uri="{FF2B5EF4-FFF2-40B4-BE49-F238E27FC236}">
                <a16:creationId xmlns:a16="http://schemas.microsoft.com/office/drawing/2014/main" id="{32E6BD68-F922-4065-84A2-2CB8AD35C7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800" y="2406487"/>
            <a:ext cx="5410200" cy="2075191"/>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05050" y="2514600"/>
            <a:ext cx="17526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EC2 dashboard with several CloudWatch metrics.</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990600"/>
            <a:ext cx="19431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Setting up a CloudWatch alarm</a:t>
            </a:r>
            <a:endParaRPr lang="en-US" sz="2800" dirty="0"/>
          </a:p>
        </p:txBody>
      </p:sp>
    </p:spTree>
    <p:extLst>
      <p:ext uri="{BB962C8B-B14F-4D97-AF65-F5344CB8AC3E}">
        <p14:creationId xmlns:p14="http://schemas.microsoft.com/office/powerpoint/2010/main" val="286638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7216-889B-49E0-AA99-E820B7758615}"/>
              </a:ext>
            </a:extLst>
          </p:cNvPr>
          <p:cNvSpPr>
            <a:spLocks noGrp="1"/>
          </p:cNvSpPr>
          <p:nvPr>
            <p:ph type="title"/>
          </p:nvPr>
        </p:nvSpPr>
        <p:spPr/>
        <p:txBody>
          <a:bodyPr/>
          <a:lstStyle/>
          <a:p>
            <a:r>
              <a:rPr lang="en-US" dirty="0"/>
              <a:t>Challenges of Project</a:t>
            </a:r>
          </a:p>
        </p:txBody>
      </p:sp>
      <p:sp>
        <p:nvSpPr>
          <p:cNvPr id="3" name="Content Placeholder 2">
            <a:extLst>
              <a:ext uri="{FF2B5EF4-FFF2-40B4-BE49-F238E27FC236}">
                <a16:creationId xmlns:a16="http://schemas.microsoft.com/office/drawing/2014/main" id="{C49ACB10-900B-4641-911D-896253782C40}"/>
              </a:ext>
            </a:extLst>
          </p:cNvPr>
          <p:cNvSpPr>
            <a:spLocks noGrp="1"/>
          </p:cNvSpPr>
          <p:nvPr>
            <p:ph idx="1"/>
          </p:nvPr>
        </p:nvSpPr>
        <p:spPr/>
        <p:txBody>
          <a:bodyPr/>
          <a:lstStyle/>
          <a:p>
            <a:r>
              <a:rPr lang="en-US" dirty="0"/>
              <a:t>Some of the challenges for this project were as follows:</a:t>
            </a:r>
          </a:p>
          <a:p>
            <a:r>
              <a:rPr lang="en-US" dirty="0"/>
              <a:t>Navigating the AWS console</a:t>
            </a:r>
          </a:p>
          <a:p>
            <a:r>
              <a:rPr lang="en-US" dirty="0"/>
              <a:t>Looking up some metrics that AWS provides</a:t>
            </a:r>
          </a:p>
          <a:p>
            <a:r>
              <a:rPr lang="en-US" dirty="0"/>
              <a:t>Understanding what some of AWS console features do</a:t>
            </a:r>
          </a:p>
        </p:txBody>
      </p:sp>
    </p:spTree>
    <p:extLst>
      <p:ext uri="{BB962C8B-B14F-4D97-AF65-F5344CB8AC3E}">
        <p14:creationId xmlns:p14="http://schemas.microsoft.com/office/powerpoint/2010/main" val="561403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E863-9802-4D14-9D04-CC3598F7DEA6}"/>
              </a:ext>
            </a:extLst>
          </p:cNvPr>
          <p:cNvSpPr>
            <a:spLocks noGrp="1"/>
          </p:cNvSpPr>
          <p:nvPr>
            <p:ph type="title"/>
          </p:nvPr>
        </p:nvSpPr>
        <p:spPr/>
        <p:txBody>
          <a:bodyPr/>
          <a:lstStyle/>
          <a:p>
            <a:r>
              <a:rPr lang="en-US" dirty="0"/>
              <a:t>Career Skills Acquired</a:t>
            </a:r>
          </a:p>
        </p:txBody>
      </p:sp>
      <p:sp>
        <p:nvSpPr>
          <p:cNvPr id="3" name="Content Placeholder 2">
            <a:extLst>
              <a:ext uri="{FF2B5EF4-FFF2-40B4-BE49-F238E27FC236}">
                <a16:creationId xmlns:a16="http://schemas.microsoft.com/office/drawing/2014/main" id="{8DF046DB-9673-4F28-8A32-AAE995602885}"/>
              </a:ext>
            </a:extLst>
          </p:cNvPr>
          <p:cNvSpPr>
            <a:spLocks noGrp="1"/>
          </p:cNvSpPr>
          <p:nvPr>
            <p:ph idx="1"/>
          </p:nvPr>
        </p:nvSpPr>
        <p:spPr/>
        <p:txBody>
          <a:bodyPr/>
          <a:lstStyle/>
          <a:p>
            <a:r>
              <a:rPr lang="en-US" dirty="0"/>
              <a:t>Some of the Career skills acquired were as follows:</a:t>
            </a:r>
          </a:p>
          <a:p>
            <a:r>
              <a:rPr lang="en-US" dirty="0"/>
              <a:t>Using Amazon AWS</a:t>
            </a:r>
          </a:p>
          <a:p>
            <a:r>
              <a:rPr lang="en-US" dirty="0"/>
              <a:t>Using a Cloud platform and enable virtual machines</a:t>
            </a:r>
          </a:p>
          <a:p>
            <a:r>
              <a:rPr lang="en-US" dirty="0"/>
              <a:t>Using various Cloud platform features and Enabling security for a cloud platform</a:t>
            </a:r>
          </a:p>
          <a:p>
            <a:endParaRPr lang="en-US" dirty="0"/>
          </a:p>
        </p:txBody>
      </p:sp>
    </p:spTree>
    <p:extLst>
      <p:ext uri="{BB962C8B-B14F-4D97-AF65-F5344CB8AC3E}">
        <p14:creationId xmlns:p14="http://schemas.microsoft.com/office/powerpoint/2010/main" val="257808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A38C-ADBB-455B-9693-A1F3326858A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2B05959-9860-4682-80D4-F87506789D14}"/>
              </a:ext>
            </a:extLst>
          </p:cNvPr>
          <p:cNvSpPr>
            <a:spLocks noGrp="1"/>
          </p:cNvSpPr>
          <p:nvPr>
            <p:ph idx="1"/>
          </p:nvPr>
        </p:nvSpPr>
        <p:spPr/>
        <p:txBody>
          <a:bodyPr/>
          <a:lstStyle/>
          <a:p>
            <a:r>
              <a:rPr lang="en-US" dirty="0"/>
              <a:t>Using amazon AWS was cool and interesting. It was challenging to understand all the features it has and I believe If I keep using AWS a lot of the features that console/dashboard has will become second nature to use. I like that </a:t>
            </a:r>
            <a:r>
              <a:rPr lang="en-US" dirty="0" err="1"/>
              <a:t>devry</a:t>
            </a:r>
            <a:r>
              <a:rPr lang="en-US" dirty="0"/>
              <a:t> is doing these hands on projects and I hope they continue to do them.</a:t>
            </a:r>
          </a:p>
        </p:txBody>
      </p:sp>
    </p:spTree>
    <p:extLst>
      <p:ext uri="{BB962C8B-B14F-4D97-AF65-F5344CB8AC3E}">
        <p14:creationId xmlns:p14="http://schemas.microsoft.com/office/powerpoint/2010/main" val="238262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CC9-BA78-4E6B-BD1B-D3F7F017A3A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1B071C6-07F1-4A6E-9407-79FF804A8A0D}"/>
              </a:ext>
            </a:extLst>
          </p:cNvPr>
          <p:cNvSpPr>
            <a:spLocks noGrp="1"/>
          </p:cNvSpPr>
          <p:nvPr>
            <p:ph idx="1"/>
          </p:nvPr>
        </p:nvSpPr>
        <p:spPr/>
        <p:txBody>
          <a:bodyPr/>
          <a:lstStyle/>
          <a:p>
            <a:r>
              <a:rPr lang="en-US" dirty="0"/>
              <a:t>The purpose of this project was to use various Amazon AWS tools.</a:t>
            </a:r>
          </a:p>
          <a:p>
            <a:r>
              <a:rPr lang="en-US" dirty="0"/>
              <a:t>Before I began, I had to make sure that I was able to successfully Launch the AWS console and make sure my home network could connect to the AWS VM.</a:t>
            </a:r>
          </a:p>
        </p:txBody>
      </p:sp>
    </p:spTree>
    <p:extLst>
      <p:ext uri="{BB962C8B-B14F-4D97-AF65-F5344CB8AC3E}">
        <p14:creationId xmlns:p14="http://schemas.microsoft.com/office/powerpoint/2010/main" val="118192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C1DC-037D-4E88-B023-E2A1B813AE56}"/>
              </a:ext>
            </a:extLst>
          </p:cNvPr>
          <p:cNvSpPr>
            <a:spLocks noGrp="1"/>
          </p:cNvSpPr>
          <p:nvPr>
            <p:ph type="ctrTitle"/>
          </p:nvPr>
        </p:nvSpPr>
        <p:spPr/>
        <p:txBody>
          <a:bodyPr/>
          <a:lstStyle/>
          <a:p>
            <a:r>
              <a:rPr lang="en-US" dirty="0"/>
              <a:t>Virtual Machine (VM) Instances</a:t>
            </a:r>
          </a:p>
        </p:txBody>
      </p:sp>
      <p:sp>
        <p:nvSpPr>
          <p:cNvPr id="3" name="Subtitle 2">
            <a:extLst>
              <a:ext uri="{FF2B5EF4-FFF2-40B4-BE49-F238E27FC236}">
                <a16:creationId xmlns:a16="http://schemas.microsoft.com/office/drawing/2014/main" id="{DDAAA549-B7F4-4840-A548-8FE3314B48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255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7" y="2133600"/>
            <a:ext cx="1752600" cy="152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instance summary </a:t>
            </a:r>
            <a:r>
              <a:rPr lang="en-US" sz="1600" dirty="0"/>
              <a:t>page with the information about the instance.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an EC2 instance</a:t>
            </a:r>
          </a:p>
        </p:txBody>
      </p:sp>
      <p:pic>
        <p:nvPicPr>
          <p:cNvPr id="4" name="Picture 3" descr="A picture containing text, screenshot, computer, computer&#10;&#10;Description automatically generated">
            <a:extLst>
              <a:ext uri="{FF2B5EF4-FFF2-40B4-BE49-F238E27FC236}">
                <a16:creationId xmlns:a16="http://schemas.microsoft.com/office/drawing/2014/main" id="{6B0A15E8-4192-4045-A91A-1A1D50F43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244" y="1360817"/>
            <a:ext cx="6081757" cy="3069566"/>
          </a:xfrm>
          <a:prstGeom prst="rect">
            <a:avLst/>
          </a:prstGeom>
        </p:spPr>
      </p:pic>
      <p:sp>
        <p:nvSpPr>
          <p:cNvPr id="2" name="TextBox 1">
            <a:extLst>
              <a:ext uri="{FF2B5EF4-FFF2-40B4-BE49-F238E27FC236}">
                <a16:creationId xmlns:a16="http://schemas.microsoft.com/office/drawing/2014/main" id="{8D62E4DE-73F3-4E8D-AD41-BDB71ECF505F}"/>
              </a:ext>
            </a:extLst>
          </p:cNvPr>
          <p:cNvSpPr txBox="1"/>
          <p:nvPr/>
        </p:nvSpPr>
        <p:spPr>
          <a:xfrm>
            <a:off x="2695492" y="4961614"/>
            <a:ext cx="7855889" cy="646331"/>
          </a:xfrm>
          <a:prstGeom prst="rect">
            <a:avLst/>
          </a:prstGeom>
          <a:noFill/>
        </p:spPr>
        <p:txBody>
          <a:bodyPr wrap="square" rtlCol="0">
            <a:spAutoFit/>
          </a:bodyPr>
          <a:lstStyle/>
          <a:p>
            <a:r>
              <a:rPr lang="en-US" dirty="0"/>
              <a:t>We created an EC2 Instance and then recorded the IP of the instance and pinged it to check connectivity if the instance was working</a:t>
            </a:r>
          </a:p>
        </p:txBody>
      </p:sp>
    </p:spTree>
    <p:extLst>
      <p:ext uri="{BB962C8B-B14F-4D97-AF65-F5344CB8AC3E}">
        <p14:creationId xmlns:p14="http://schemas.microsoft.com/office/powerpoint/2010/main" val="378367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4384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Command Prompt </a:t>
            </a:r>
            <a:r>
              <a:rPr lang="en-US" sz="1600" dirty="0"/>
              <a:t>window with the instance’s </a:t>
            </a:r>
            <a:r>
              <a:rPr lang="en-US" sz="1600" i="1" dirty="0"/>
              <a:t>IPv4 address</a:t>
            </a:r>
            <a:r>
              <a:rPr lang="en-US" sz="1600" dirty="0"/>
              <a:t> being displayed.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990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Connecting to the instance</a:t>
            </a:r>
          </a:p>
        </p:txBody>
      </p:sp>
      <p:pic>
        <p:nvPicPr>
          <p:cNvPr id="4" name="Picture 3" descr="Text&#10;&#10;Description automatically generated">
            <a:extLst>
              <a:ext uri="{FF2B5EF4-FFF2-40B4-BE49-F238E27FC236}">
                <a16:creationId xmlns:a16="http://schemas.microsoft.com/office/drawing/2014/main" id="{AB8CEABA-43AB-46C6-AB66-F4DE64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1371601"/>
            <a:ext cx="5634473" cy="3071003"/>
          </a:xfrm>
          <a:prstGeom prst="rect">
            <a:avLst/>
          </a:prstGeom>
        </p:spPr>
      </p:pic>
      <p:sp>
        <p:nvSpPr>
          <p:cNvPr id="2" name="TextBox 1">
            <a:extLst>
              <a:ext uri="{FF2B5EF4-FFF2-40B4-BE49-F238E27FC236}">
                <a16:creationId xmlns:a16="http://schemas.microsoft.com/office/drawing/2014/main" id="{1CF18E01-4BFE-4E39-9C8E-EF5170B81A41}"/>
              </a:ext>
            </a:extLst>
          </p:cNvPr>
          <p:cNvSpPr txBox="1"/>
          <p:nvPr/>
        </p:nvSpPr>
        <p:spPr>
          <a:xfrm>
            <a:off x="2663687" y="4969565"/>
            <a:ext cx="7736619" cy="369332"/>
          </a:xfrm>
          <a:prstGeom prst="rect">
            <a:avLst/>
          </a:prstGeom>
          <a:noFill/>
        </p:spPr>
        <p:txBody>
          <a:bodyPr wrap="square" rtlCol="0">
            <a:spAutoFit/>
          </a:bodyPr>
          <a:lstStyle/>
          <a:p>
            <a:r>
              <a:rPr lang="en-US" dirty="0"/>
              <a:t>Testing the EC2 instance we just created</a:t>
            </a:r>
          </a:p>
        </p:txBody>
      </p:sp>
    </p:spTree>
    <p:extLst>
      <p:ext uri="{BB962C8B-B14F-4D97-AF65-F5344CB8AC3E}">
        <p14:creationId xmlns:p14="http://schemas.microsoft.com/office/powerpoint/2010/main" val="321023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209800"/>
            <a:ext cx="1752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Instances</a:t>
            </a:r>
            <a:r>
              <a:rPr lang="en-US" sz="1600" dirty="0"/>
              <a:t> page with the instance name and its state as </a:t>
            </a:r>
            <a:r>
              <a:rPr lang="en-US" sz="1600" i="1" dirty="0"/>
              <a:t>terminated</a:t>
            </a:r>
            <a:r>
              <a:rPr lang="en-US" sz="1600" dirty="0"/>
              <a:t>.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Terminating the instance</a:t>
            </a:r>
          </a:p>
        </p:txBody>
      </p:sp>
      <p:pic>
        <p:nvPicPr>
          <p:cNvPr id="8" name="Picture 7" descr="Graphical user interface, text, application, Word&#10;&#10;Description automatically generated">
            <a:extLst>
              <a:ext uri="{FF2B5EF4-FFF2-40B4-BE49-F238E27FC236}">
                <a16:creationId xmlns:a16="http://schemas.microsoft.com/office/drawing/2014/main" id="{0815F562-D4FA-457E-AF75-A388683DD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333501"/>
            <a:ext cx="6096000" cy="2791745"/>
          </a:xfrm>
          <a:prstGeom prst="rect">
            <a:avLst/>
          </a:prstGeom>
        </p:spPr>
      </p:pic>
      <p:sp>
        <p:nvSpPr>
          <p:cNvPr id="2" name="TextBox 1">
            <a:extLst>
              <a:ext uri="{FF2B5EF4-FFF2-40B4-BE49-F238E27FC236}">
                <a16:creationId xmlns:a16="http://schemas.microsoft.com/office/drawing/2014/main" id="{B2EDEE07-D503-477D-8C80-7B943D0FAA4C}"/>
              </a:ext>
            </a:extLst>
          </p:cNvPr>
          <p:cNvSpPr txBox="1"/>
          <p:nvPr/>
        </p:nvSpPr>
        <p:spPr>
          <a:xfrm>
            <a:off x="2631882" y="4723075"/>
            <a:ext cx="7975158" cy="369332"/>
          </a:xfrm>
          <a:prstGeom prst="rect">
            <a:avLst/>
          </a:prstGeom>
          <a:noFill/>
        </p:spPr>
        <p:txBody>
          <a:bodyPr wrap="square" rtlCol="0">
            <a:spAutoFit/>
          </a:bodyPr>
          <a:lstStyle/>
          <a:p>
            <a:r>
              <a:rPr lang="en-US" dirty="0"/>
              <a:t>We terminated the previous EC2 instance</a:t>
            </a:r>
          </a:p>
        </p:txBody>
      </p:sp>
    </p:spTree>
    <p:extLst>
      <p:ext uri="{BB962C8B-B14F-4D97-AF65-F5344CB8AC3E}">
        <p14:creationId xmlns:p14="http://schemas.microsoft.com/office/powerpoint/2010/main" val="221308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8AE8-54F3-49F5-B4D5-E4C423230D23}"/>
              </a:ext>
            </a:extLst>
          </p:cNvPr>
          <p:cNvSpPr>
            <a:spLocks noGrp="1"/>
          </p:cNvSpPr>
          <p:nvPr>
            <p:ph type="ctrTitle"/>
          </p:nvPr>
        </p:nvSpPr>
        <p:spPr/>
        <p:txBody>
          <a:bodyPr/>
          <a:lstStyle/>
          <a:p>
            <a:r>
              <a:rPr lang="en-US" dirty="0"/>
              <a:t>Virtual Private Cloud</a:t>
            </a:r>
          </a:p>
        </p:txBody>
      </p:sp>
      <p:sp>
        <p:nvSpPr>
          <p:cNvPr id="3" name="Subtitle 2">
            <a:extLst>
              <a:ext uri="{FF2B5EF4-FFF2-40B4-BE49-F238E27FC236}">
                <a16:creationId xmlns:a16="http://schemas.microsoft.com/office/drawing/2014/main" id="{E0AA572F-B770-44C3-B3C3-EB23D3FB51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34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7" y="2362200"/>
            <a:ext cx="1752600" cy="152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dashboard with the information about the VPC.</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90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 VPC with a single subnet</a:t>
            </a:r>
          </a:p>
        </p:txBody>
      </p:sp>
      <p:pic>
        <p:nvPicPr>
          <p:cNvPr id="4" name="Picture 3" descr="Graphical user interface, application&#10;&#10;Description automatically generated">
            <a:extLst>
              <a:ext uri="{FF2B5EF4-FFF2-40B4-BE49-F238E27FC236}">
                <a16:creationId xmlns:a16="http://schemas.microsoft.com/office/drawing/2014/main" id="{85EC2A2F-4765-460A-8A86-2CA475118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808" y="1066800"/>
            <a:ext cx="6325044" cy="3299186"/>
          </a:xfrm>
          <a:prstGeom prst="rect">
            <a:avLst/>
          </a:prstGeom>
        </p:spPr>
      </p:pic>
      <p:sp>
        <p:nvSpPr>
          <p:cNvPr id="2" name="TextBox 1">
            <a:extLst>
              <a:ext uri="{FF2B5EF4-FFF2-40B4-BE49-F238E27FC236}">
                <a16:creationId xmlns:a16="http://schemas.microsoft.com/office/drawing/2014/main" id="{2A0E4756-8EA6-4D5F-9C9E-E3624E1DCCCD}"/>
              </a:ext>
            </a:extLst>
          </p:cNvPr>
          <p:cNvSpPr txBox="1"/>
          <p:nvPr/>
        </p:nvSpPr>
        <p:spPr>
          <a:xfrm>
            <a:off x="2663687" y="5017273"/>
            <a:ext cx="7824083" cy="369332"/>
          </a:xfrm>
          <a:prstGeom prst="rect">
            <a:avLst/>
          </a:prstGeom>
          <a:noFill/>
        </p:spPr>
        <p:txBody>
          <a:bodyPr wrap="square" rtlCol="0">
            <a:spAutoFit/>
          </a:bodyPr>
          <a:lstStyle/>
          <a:p>
            <a:r>
              <a:rPr lang="en-US" dirty="0"/>
              <a:t>We created an virtual private cloud</a:t>
            </a:r>
          </a:p>
        </p:txBody>
      </p:sp>
    </p:spTree>
    <p:extLst>
      <p:ext uri="{BB962C8B-B14F-4D97-AF65-F5344CB8AC3E}">
        <p14:creationId xmlns:p14="http://schemas.microsoft.com/office/powerpoint/2010/main" val="3543817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24</TotalTime>
  <Words>908</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Circuit</vt:lpstr>
      <vt:lpstr>NETW211 Using Amazon AWS </vt:lpstr>
      <vt:lpstr>Table of Contents</vt:lpstr>
      <vt:lpstr>Introduction</vt:lpstr>
      <vt:lpstr>Virtual Machine (VM) Instances</vt:lpstr>
      <vt:lpstr>PowerPoint Presentation</vt:lpstr>
      <vt:lpstr>PowerPoint Presentation</vt:lpstr>
      <vt:lpstr>PowerPoint Presentation</vt:lpstr>
      <vt:lpstr>Virtual Private Cloud</vt:lpstr>
      <vt:lpstr>PowerPoint Presentation</vt:lpstr>
      <vt:lpstr>Questions</vt:lpstr>
      <vt:lpstr>PowerPoint Presentation</vt:lpstr>
      <vt:lpstr>VM Instance Secruity</vt:lpstr>
      <vt:lpstr>PowerPoint Presentation</vt:lpstr>
      <vt:lpstr>PowerPoint Presentation</vt:lpstr>
      <vt:lpstr>Cloud Storage</vt:lpstr>
      <vt:lpstr>Question</vt:lpstr>
      <vt:lpstr>PowerPoint Presentation</vt:lpstr>
      <vt:lpstr>PowerPoint Presentation</vt:lpstr>
      <vt:lpstr>Cloud Monitoring</vt:lpstr>
      <vt:lpstr>PowerPoint Presentation</vt:lpstr>
      <vt:lpstr>PowerPoint Presentation</vt:lpstr>
      <vt:lpstr>PowerPoint Presentation</vt:lpstr>
      <vt:lpstr>Challenges of Project</vt:lpstr>
      <vt:lpstr>Career Skills Acquired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Devaraj</dc:creator>
  <cp:lastModifiedBy>Daniel, Devaraj</cp:lastModifiedBy>
  <cp:revision>5</cp:revision>
  <dcterms:created xsi:type="dcterms:W3CDTF">2021-08-28T02:19:10Z</dcterms:created>
  <dcterms:modified xsi:type="dcterms:W3CDTF">2021-08-28T02:46:59Z</dcterms:modified>
</cp:coreProperties>
</file>